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59" r:id="rId3"/>
    <p:sldId id="257" r:id="rId4"/>
    <p:sldId id="258" r:id="rId5"/>
    <p:sldId id="260" r:id="rId6"/>
    <p:sldId id="261" r:id="rId7"/>
    <p:sldId id="262" r:id="rId8"/>
    <p:sldId id="263" r:id="rId9"/>
    <p:sldId id="264" r:id="rId10"/>
    <p:sldId id="265" r:id="rId11"/>
    <p:sldId id="267" r:id="rId12"/>
    <p:sldId id="277" r:id="rId13"/>
    <p:sldId id="278" r:id="rId14"/>
    <p:sldId id="273" r:id="rId15"/>
    <p:sldId id="292" r:id="rId16"/>
    <p:sldId id="268" r:id="rId17"/>
    <p:sldId id="280" r:id="rId18"/>
    <p:sldId id="286" r:id="rId19"/>
    <p:sldId id="287" r:id="rId20"/>
    <p:sldId id="289" r:id="rId21"/>
    <p:sldId id="290" r:id="rId22"/>
    <p:sldId id="293" r:id="rId23"/>
    <p:sldId id="294" r:id="rId24"/>
    <p:sldId id="288" r:id="rId25"/>
    <p:sldId id="295"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E617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40" autoAdjust="0"/>
    <p:restoredTop sz="73905" autoAdjust="0"/>
  </p:normalViewPr>
  <p:slideViewPr>
    <p:cSldViewPr snapToGrid="0">
      <p:cViewPr varScale="1">
        <p:scale>
          <a:sx n="73" d="100"/>
          <a:sy n="73" d="100"/>
        </p:scale>
        <p:origin x="666" y="66"/>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726E956-7F0D-4A06-8A8E-14E0DDA1D745}" type="doc">
      <dgm:prSet loTypeId="urn:diagrams.loki3.com/VaryingWidthList" loCatId="list" qsTypeId="urn:microsoft.com/office/officeart/2005/8/quickstyle/simple1" qsCatId="simple" csTypeId="urn:microsoft.com/office/officeart/2005/8/colors/accent1_2" csCatId="accent1" phldr="1"/>
      <dgm:spPr/>
    </dgm:pt>
    <dgm:pt modelId="{A53557B1-ED1D-4174-A846-38B01DEB30B4}">
      <dgm:prSet phldrT="[Text]"/>
      <dgm:spPr/>
      <dgm:t>
        <a:bodyPr/>
        <a:lstStyle/>
        <a:p>
          <a:r>
            <a:rPr lang="en-US" dirty="0" smtClean="0"/>
            <a:t>Self-Awareness</a:t>
          </a:r>
          <a:endParaRPr lang="en-US" dirty="0"/>
        </a:p>
      </dgm:t>
    </dgm:pt>
    <dgm:pt modelId="{96AC2A3C-7391-495B-B05A-C7366A79A213}" type="parTrans" cxnId="{354AB413-9DC9-4C51-B83F-E81D515429FA}">
      <dgm:prSet/>
      <dgm:spPr/>
      <dgm:t>
        <a:bodyPr/>
        <a:lstStyle/>
        <a:p>
          <a:endParaRPr lang="en-US"/>
        </a:p>
      </dgm:t>
    </dgm:pt>
    <dgm:pt modelId="{932B9AE6-A772-49C4-9B9E-13846B9D0F65}" type="sibTrans" cxnId="{354AB413-9DC9-4C51-B83F-E81D515429FA}">
      <dgm:prSet/>
      <dgm:spPr/>
      <dgm:t>
        <a:bodyPr/>
        <a:lstStyle/>
        <a:p>
          <a:endParaRPr lang="en-US"/>
        </a:p>
      </dgm:t>
    </dgm:pt>
    <dgm:pt modelId="{F721461D-14A1-4990-A372-0E4B94F6BECE}">
      <dgm:prSet phldrT="[Text]"/>
      <dgm:spPr/>
      <dgm:t>
        <a:bodyPr/>
        <a:lstStyle/>
        <a:p>
          <a:r>
            <a:rPr lang="en-US" dirty="0" smtClean="0"/>
            <a:t>Self-Care, Support and Safety</a:t>
          </a:r>
        </a:p>
      </dgm:t>
    </dgm:pt>
    <dgm:pt modelId="{CA81050D-15B7-4488-8C74-8ADDFBFFAC29}" type="parTrans" cxnId="{55B5DA7C-8E35-4FDF-B015-8B393B531747}">
      <dgm:prSet/>
      <dgm:spPr/>
      <dgm:t>
        <a:bodyPr/>
        <a:lstStyle/>
        <a:p>
          <a:endParaRPr lang="en-US"/>
        </a:p>
      </dgm:t>
    </dgm:pt>
    <dgm:pt modelId="{1D5081C2-BB16-4342-A5A0-DC34ECE147B1}" type="sibTrans" cxnId="{55B5DA7C-8E35-4FDF-B015-8B393B531747}">
      <dgm:prSet/>
      <dgm:spPr/>
      <dgm:t>
        <a:bodyPr/>
        <a:lstStyle/>
        <a:p>
          <a:endParaRPr lang="en-US"/>
        </a:p>
      </dgm:t>
    </dgm:pt>
    <dgm:pt modelId="{1105D44C-3FBF-4C4C-83A5-C52B65E9E084}">
      <dgm:prSet phldrT="[Text]"/>
      <dgm:spPr/>
      <dgm:t>
        <a:bodyPr/>
        <a:lstStyle/>
        <a:p>
          <a:r>
            <a:rPr lang="en-US" dirty="0" smtClean="0"/>
            <a:t>Managing Feelings</a:t>
          </a:r>
          <a:endParaRPr lang="en-US" dirty="0"/>
        </a:p>
      </dgm:t>
    </dgm:pt>
    <dgm:pt modelId="{54279402-3A81-497A-9CE6-C5AA11BAB863}" type="parTrans" cxnId="{544AE615-5043-455C-B57C-E1BB3221FBC5}">
      <dgm:prSet/>
      <dgm:spPr/>
      <dgm:t>
        <a:bodyPr/>
        <a:lstStyle/>
        <a:p>
          <a:endParaRPr lang="en-US"/>
        </a:p>
      </dgm:t>
    </dgm:pt>
    <dgm:pt modelId="{1FE0B24E-31B5-42AA-BB48-AAD957EA5DE2}" type="sibTrans" cxnId="{544AE615-5043-455C-B57C-E1BB3221FBC5}">
      <dgm:prSet/>
      <dgm:spPr/>
      <dgm:t>
        <a:bodyPr/>
        <a:lstStyle/>
        <a:p>
          <a:endParaRPr lang="en-US"/>
        </a:p>
      </dgm:t>
    </dgm:pt>
    <dgm:pt modelId="{9766EAD4-10C3-4545-9161-5B063BF434BB}">
      <dgm:prSet phldrT="[Text]"/>
      <dgm:spPr/>
      <dgm:t>
        <a:bodyPr/>
        <a:lstStyle/>
        <a:p>
          <a:r>
            <a:rPr lang="en-US" dirty="0" smtClean="0"/>
            <a:t>Changing and Growing</a:t>
          </a:r>
          <a:endParaRPr lang="en-US" dirty="0"/>
        </a:p>
      </dgm:t>
    </dgm:pt>
    <dgm:pt modelId="{A0D8D493-9E3A-4B95-A007-167A8ACF9BDF}" type="parTrans" cxnId="{10A99257-D224-4B1B-A743-587F7C8AD33D}">
      <dgm:prSet/>
      <dgm:spPr/>
      <dgm:t>
        <a:bodyPr/>
        <a:lstStyle/>
        <a:p>
          <a:endParaRPr lang="en-US"/>
        </a:p>
      </dgm:t>
    </dgm:pt>
    <dgm:pt modelId="{4A78FE7B-4975-4840-A1EA-B8301B540B10}" type="sibTrans" cxnId="{10A99257-D224-4B1B-A743-587F7C8AD33D}">
      <dgm:prSet/>
      <dgm:spPr/>
      <dgm:t>
        <a:bodyPr/>
        <a:lstStyle/>
        <a:p>
          <a:endParaRPr lang="en-US"/>
        </a:p>
      </dgm:t>
    </dgm:pt>
    <dgm:pt modelId="{AB7DF618-6FEE-492D-BB27-1012937CD59C}">
      <dgm:prSet phldrT="[Text]"/>
      <dgm:spPr/>
      <dgm:t>
        <a:bodyPr/>
        <a:lstStyle/>
        <a:p>
          <a:r>
            <a:rPr lang="en-US" dirty="0" smtClean="0"/>
            <a:t>Healthy </a:t>
          </a:r>
          <a:r>
            <a:rPr lang="en-US" dirty="0" smtClean="0"/>
            <a:t>Lifestyles </a:t>
          </a:r>
          <a:endParaRPr lang="en-US" dirty="0"/>
        </a:p>
      </dgm:t>
    </dgm:pt>
    <dgm:pt modelId="{18878D8B-736E-4B90-820F-700B9DE248EE}" type="parTrans" cxnId="{5B286C2F-8F43-47CA-A0D4-61D9FFA348BC}">
      <dgm:prSet/>
      <dgm:spPr/>
      <dgm:t>
        <a:bodyPr/>
        <a:lstStyle/>
        <a:p>
          <a:endParaRPr lang="en-US"/>
        </a:p>
      </dgm:t>
    </dgm:pt>
    <dgm:pt modelId="{1C5D9943-E95E-4EF0-8BE4-217A3D63B3F5}" type="sibTrans" cxnId="{5B286C2F-8F43-47CA-A0D4-61D9FFA348BC}">
      <dgm:prSet/>
      <dgm:spPr/>
      <dgm:t>
        <a:bodyPr/>
        <a:lstStyle/>
        <a:p>
          <a:endParaRPr lang="en-US"/>
        </a:p>
      </dgm:t>
    </dgm:pt>
    <dgm:pt modelId="{D3D9E9E2-9A62-47A2-A09D-DE44EE20482D}">
      <dgm:prSet phldrT="[Text]"/>
      <dgm:spPr/>
      <dgm:t>
        <a:bodyPr/>
        <a:lstStyle/>
        <a:p>
          <a:r>
            <a:rPr lang="en-US" dirty="0" smtClean="0"/>
            <a:t>The World I Live In</a:t>
          </a:r>
          <a:endParaRPr lang="en-US" dirty="0"/>
        </a:p>
      </dgm:t>
    </dgm:pt>
    <dgm:pt modelId="{7B2DF8B9-3299-4F0B-9F14-C98377569EBF}" type="parTrans" cxnId="{04FB433E-D7DC-4453-A392-9BF0EDE70DE7}">
      <dgm:prSet/>
      <dgm:spPr/>
      <dgm:t>
        <a:bodyPr/>
        <a:lstStyle/>
        <a:p>
          <a:endParaRPr lang="en-US"/>
        </a:p>
      </dgm:t>
    </dgm:pt>
    <dgm:pt modelId="{072CB133-F95E-40AC-8E3B-8E8152C32093}" type="sibTrans" cxnId="{04FB433E-D7DC-4453-A392-9BF0EDE70DE7}">
      <dgm:prSet/>
      <dgm:spPr/>
      <dgm:t>
        <a:bodyPr/>
        <a:lstStyle/>
        <a:p>
          <a:endParaRPr lang="en-US"/>
        </a:p>
      </dgm:t>
    </dgm:pt>
    <dgm:pt modelId="{40751F02-FE0B-4B63-8135-F1B292B186CB}" type="pres">
      <dgm:prSet presAssocID="{E726E956-7F0D-4A06-8A8E-14E0DDA1D745}" presName="Name0" presStyleCnt="0">
        <dgm:presLayoutVars>
          <dgm:resizeHandles/>
        </dgm:presLayoutVars>
      </dgm:prSet>
      <dgm:spPr/>
    </dgm:pt>
    <dgm:pt modelId="{A58CFDF7-E7A4-46A2-A987-3DB1A4BBFACD}" type="pres">
      <dgm:prSet presAssocID="{A53557B1-ED1D-4174-A846-38B01DEB30B4}" presName="text" presStyleLbl="node1" presStyleIdx="0" presStyleCnt="6">
        <dgm:presLayoutVars>
          <dgm:bulletEnabled val="1"/>
        </dgm:presLayoutVars>
      </dgm:prSet>
      <dgm:spPr/>
      <dgm:t>
        <a:bodyPr/>
        <a:lstStyle/>
        <a:p>
          <a:endParaRPr lang="en-US"/>
        </a:p>
      </dgm:t>
    </dgm:pt>
    <dgm:pt modelId="{31A17D4B-B9EE-4178-A34C-895B02504686}" type="pres">
      <dgm:prSet presAssocID="{932B9AE6-A772-49C4-9B9E-13846B9D0F65}" presName="space" presStyleCnt="0"/>
      <dgm:spPr/>
    </dgm:pt>
    <dgm:pt modelId="{141A83F1-E878-4AAF-9EB5-2983DE6514FC}" type="pres">
      <dgm:prSet presAssocID="{F721461D-14A1-4990-A372-0E4B94F6BECE}" presName="text" presStyleLbl="node1" presStyleIdx="1" presStyleCnt="6">
        <dgm:presLayoutVars>
          <dgm:bulletEnabled val="1"/>
        </dgm:presLayoutVars>
      </dgm:prSet>
      <dgm:spPr/>
      <dgm:t>
        <a:bodyPr/>
        <a:lstStyle/>
        <a:p>
          <a:endParaRPr lang="en-US"/>
        </a:p>
      </dgm:t>
    </dgm:pt>
    <dgm:pt modelId="{D30E9FE2-0C0F-4CBC-96F0-179CBF0FC265}" type="pres">
      <dgm:prSet presAssocID="{1D5081C2-BB16-4342-A5A0-DC34ECE147B1}" presName="space" presStyleCnt="0"/>
      <dgm:spPr/>
    </dgm:pt>
    <dgm:pt modelId="{05B8964D-C64A-4490-9873-74217953F8D6}" type="pres">
      <dgm:prSet presAssocID="{1105D44C-3FBF-4C4C-83A5-C52B65E9E084}" presName="text" presStyleLbl="node1" presStyleIdx="2" presStyleCnt="6">
        <dgm:presLayoutVars>
          <dgm:bulletEnabled val="1"/>
        </dgm:presLayoutVars>
      </dgm:prSet>
      <dgm:spPr/>
      <dgm:t>
        <a:bodyPr/>
        <a:lstStyle/>
        <a:p>
          <a:endParaRPr lang="en-US"/>
        </a:p>
      </dgm:t>
    </dgm:pt>
    <dgm:pt modelId="{237A1A4C-7A29-4AAB-89DE-01C8DEBD3B89}" type="pres">
      <dgm:prSet presAssocID="{1FE0B24E-31B5-42AA-BB48-AAD957EA5DE2}" presName="space" presStyleCnt="0"/>
      <dgm:spPr/>
    </dgm:pt>
    <dgm:pt modelId="{A4157087-C6C1-4A7D-8E3A-E5C263A347C6}" type="pres">
      <dgm:prSet presAssocID="{9766EAD4-10C3-4545-9161-5B063BF434BB}" presName="text" presStyleLbl="node1" presStyleIdx="3" presStyleCnt="6">
        <dgm:presLayoutVars>
          <dgm:bulletEnabled val="1"/>
        </dgm:presLayoutVars>
      </dgm:prSet>
      <dgm:spPr/>
      <dgm:t>
        <a:bodyPr/>
        <a:lstStyle/>
        <a:p>
          <a:endParaRPr lang="en-US"/>
        </a:p>
      </dgm:t>
    </dgm:pt>
    <dgm:pt modelId="{3385707A-4E30-495A-9377-10058FF4804D}" type="pres">
      <dgm:prSet presAssocID="{4A78FE7B-4975-4840-A1EA-B8301B540B10}" presName="space" presStyleCnt="0"/>
      <dgm:spPr/>
    </dgm:pt>
    <dgm:pt modelId="{2C8700EB-A21A-4580-BC97-EC9FB2E8B24B}" type="pres">
      <dgm:prSet presAssocID="{AB7DF618-6FEE-492D-BB27-1012937CD59C}" presName="text" presStyleLbl="node1" presStyleIdx="4" presStyleCnt="6">
        <dgm:presLayoutVars>
          <dgm:bulletEnabled val="1"/>
        </dgm:presLayoutVars>
      </dgm:prSet>
      <dgm:spPr/>
      <dgm:t>
        <a:bodyPr/>
        <a:lstStyle/>
        <a:p>
          <a:endParaRPr lang="en-US"/>
        </a:p>
      </dgm:t>
    </dgm:pt>
    <dgm:pt modelId="{1FB7EAAC-E46E-4A75-8E27-1667DEA1F4CD}" type="pres">
      <dgm:prSet presAssocID="{1C5D9943-E95E-4EF0-8BE4-217A3D63B3F5}" presName="space" presStyleCnt="0"/>
      <dgm:spPr/>
    </dgm:pt>
    <dgm:pt modelId="{584C788C-F35A-4F4E-9FD0-29690D6C4624}" type="pres">
      <dgm:prSet presAssocID="{D3D9E9E2-9A62-47A2-A09D-DE44EE20482D}" presName="text" presStyleLbl="node1" presStyleIdx="5" presStyleCnt="6">
        <dgm:presLayoutVars>
          <dgm:bulletEnabled val="1"/>
        </dgm:presLayoutVars>
      </dgm:prSet>
      <dgm:spPr/>
      <dgm:t>
        <a:bodyPr/>
        <a:lstStyle/>
        <a:p>
          <a:endParaRPr lang="en-US"/>
        </a:p>
      </dgm:t>
    </dgm:pt>
  </dgm:ptLst>
  <dgm:cxnLst>
    <dgm:cxn modelId="{1E1CCE6F-2F4A-4320-AAEB-3480CBA87A09}" type="presOf" srcId="{AB7DF618-6FEE-492D-BB27-1012937CD59C}" destId="{2C8700EB-A21A-4580-BC97-EC9FB2E8B24B}" srcOrd="0" destOrd="0" presId="urn:diagrams.loki3.com/VaryingWidthList"/>
    <dgm:cxn modelId="{544AE615-5043-455C-B57C-E1BB3221FBC5}" srcId="{E726E956-7F0D-4A06-8A8E-14E0DDA1D745}" destId="{1105D44C-3FBF-4C4C-83A5-C52B65E9E084}" srcOrd="2" destOrd="0" parTransId="{54279402-3A81-497A-9CE6-C5AA11BAB863}" sibTransId="{1FE0B24E-31B5-42AA-BB48-AAD957EA5DE2}"/>
    <dgm:cxn modelId="{15352119-BEC1-473F-8E9E-EF10E9046815}" type="presOf" srcId="{D3D9E9E2-9A62-47A2-A09D-DE44EE20482D}" destId="{584C788C-F35A-4F4E-9FD0-29690D6C4624}" srcOrd="0" destOrd="0" presId="urn:diagrams.loki3.com/VaryingWidthList"/>
    <dgm:cxn modelId="{354AB413-9DC9-4C51-B83F-E81D515429FA}" srcId="{E726E956-7F0D-4A06-8A8E-14E0DDA1D745}" destId="{A53557B1-ED1D-4174-A846-38B01DEB30B4}" srcOrd="0" destOrd="0" parTransId="{96AC2A3C-7391-495B-B05A-C7366A79A213}" sibTransId="{932B9AE6-A772-49C4-9B9E-13846B9D0F65}"/>
    <dgm:cxn modelId="{B4030FE6-33D3-4B06-860E-F394FC110513}" type="presOf" srcId="{F721461D-14A1-4990-A372-0E4B94F6BECE}" destId="{141A83F1-E878-4AAF-9EB5-2983DE6514FC}" srcOrd="0" destOrd="0" presId="urn:diagrams.loki3.com/VaryingWidthList"/>
    <dgm:cxn modelId="{C00AA3FA-FE8B-4CEC-97EE-F2D8D267F022}" type="presOf" srcId="{1105D44C-3FBF-4C4C-83A5-C52B65E9E084}" destId="{05B8964D-C64A-4490-9873-74217953F8D6}" srcOrd="0" destOrd="0" presId="urn:diagrams.loki3.com/VaryingWidthList"/>
    <dgm:cxn modelId="{B81DC22C-2D5F-4F7E-8C3E-47B0C2BEE9FC}" type="presOf" srcId="{9766EAD4-10C3-4545-9161-5B063BF434BB}" destId="{A4157087-C6C1-4A7D-8E3A-E5C263A347C6}" srcOrd="0" destOrd="0" presId="urn:diagrams.loki3.com/VaryingWidthList"/>
    <dgm:cxn modelId="{75881A4F-8D87-40DD-AC5A-6A2D12A1CF17}" type="presOf" srcId="{A53557B1-ED1D-4174-A846-38B01DEB30B4}" destId="{A58CFDF7-E7A4-46A2-A987-3DB1A4BBFACD}" srcOrd="0" destOrd="0" presId="urn:diagrams.loki3.com/VaryingWidthList"/>
    <dgm:cxn modelId="{9B196ADE-CC5A-41AF-BD9F-1CF9253F9124}" type="presOf" srcId="{E726E956-7F0D-4A06-8A8E-14E0DDA1D745}" destId="{40751F02-FE0B-4B63-8135-F1B292B186CB}" srcOrd="0" destOrd="0" presId="urn:diagrams.loki3.com/VaryingWidthList"/>
    <dgm:cxn modelId="{55B5DA7C-8E35-4FDF-B015-8B393B531747}" srcId="{E726E956-7F0D-4A06-8A8E-14E0DDA1D745}" destId="{F721461D-14A1-4990-A372-0E4B94F6BECE}" srcOrd="1" destOrd="0" parTransId="{CA81050D-15B7-4488-8C74-8ADDFBFFAC29}" sibTransId="{1D5081C2-BB16-4342-A5A0-DC34ECE147B1}"/>
    <dgm:cxn modelId="{5B286C2F-8F43-47CA-A0D4-61D9FFA348BC}" srcId="{E726E956-7F0D-4A06-8A8E-14E0DDA1D745}" destId="{AB7DF618-6FEE-492D-BB27-1012937CD59C}" srcOrd="4" destOrd="0" parTransId="{18878D8B-736E-4B90-820F-700B9DE248EE}" sibTransId="{1C5D9943-E95E-4EF0-8BE4-217A3D63B3F5}"/>
    <dgm:cxn modelId="{04FB433E-D7DC-4453-A392-9BF0EDE70DE7}" srcId="{E726E956-7F0D-4A06-8A8E-14E0DDA1D745}" destId="{D3D9E9E2-9A62-47A2-A09D-DE44EE20482D}" srcOrd="5" destOrd="0" parTransId="{7B2DF8B9-3299-4F0B-9F14-C98377569EBF}" sibTransId="{072CB133-F95E-40AC-8E3B-8E8152C32093}"/>
    <dgm:cxn modelId="{10A99257-D224-4B1B-A743-587F7C8AD33D}" srcId="{E726E956-7F0D-4A06-8A8E-14E0DDA1D745}" destId="{9766EAD4-10C3-4545-9161-5B063BF434BB}" srcOrd="3" destOrd="0" parTransId="{A0D8D493-9E3A-4B95-A007-167A8ACF9BDF}" sibTransId="{4A78FE7B-4975-4840-A1EA-B8301B540B10}"/>
    <dgm:cxn modelId="{D2CE944F-F4C6-4B35-84F7-D4DD092E54C8}" type="presParOf" srcId="{40751F02-FE0B-4B63-8135-F1B292B186CB}" destId="{A58CFDF7-E7A4-46A2-A987-3DB1A4BBFACD}" srcOrd="0" destOrd="0" presId="urn:diagrams.loki3.com/VaryingWidthList"/>
    <dgm:cxn modelId="{4AC17469-9152-4A64-B4A3-2C2384BD7A7C}" type="presParOf" srcId="{40751F02-FE0B-4B63-8135-F1B292B186CB}" destId="{31A17D4B-B9EE-4178-A34C-895B02504686}" srcOrd="1" destOrd="0" presId="urn:diagrams.loki3.com/VaryingWidthList"/>
    <dgm:cxn modelId="{ABDC8CBF-4651-475C-B0FA-D3AA8042C537}" type="presParOf" srcId="{40751F02-FE0B-4B63-8135-F1B292B186CB}" destId="{141A83F1-E878-4AAF-9EB5-2983DE6514FC}" srcOrd="2" destOrd="0" presId="urn:diagrams.loki3.com/VaryingWidthList"/>
    <dgm:cxn modelId="{6CB3B5BE-2A29-4D7A-A795-FD2B75D85C6C}" type="presParOf" srcId="{40751F02-FE0B-4B63-8135-F1B292B186CB}" destId="{D30E9FE2-0C0F-4CBC-96F0-179CBF0FC265}" srcOrd="3" destOrd="0" presId="urn:diagrams.loki3.com/VaryingWidthList"/>
    <dgm:cxn modelId="{3BC7905C-22B8-4F00-A8A7-0070C8A525CA}" type="presParOf" srcId="{40751F02-FE0B-4B63-8135-F1B292B186CB}" destId="{05B8964D-C64A-4490-9873-74217953F8D6}" srcOrd="4" destOrd="0" presId="urn:diagrams.loki3.com/VaryingWidthList"/>
    <dgm:cxn modelId="{A68261E4-7F0E-4A5C-B811-581BEC463868}" type="presParOf" srcId="{40751F02-FE0B-4B63-8135-F1B292B186CB}" destId="{237A1A4C-7A29-4AAB-89DE-01C8DEBD3B89}" srcOrd="5" destOrd="0" presId="urn:diagrams.loki3.com/VaryingWidthList"/>
    <dgm:cxn modelId="{42ACFDBD-0E13-40CC-B86E-CB6CEE59B028}" type="presParOf" srcId="{40751F02-FE0B-4B63-8135-F1B292B186CB}" destId="{A4157087-C6C1-4A7D-8E3A-E5C263A347C6}" srcOrd="6" destOrd="0" presId="urn:diagrams.loki3.com/VaryingWidthList"/>
    <dgm:cxn modelId="{986EB47C-EC68-4158-BDCC-B2427F9E84F6}" type="presParOf" srcId="{40751F02-FE0B-4B63-8135-F1B292B186CB}" destId="{3385707A-4E30-495A-9377-10058FF4804D}" srcOrd="7" destOrd="0" presId="urn:diagrams.loki3.com/VaryingWidthList"/>
    <dgm:cxn modelId="{BC9A53EE-B50D-4C8F-B341-76D5A875586B}" type="presParOf" srcId="{40751F02-FE0B-4B63-8135-F1B292B186CB}" destId="{2C8700EB-A21A-4580-BC97-EC9FB2E8B24B}" srcOrd="8" destOrd="0" presId="urn:diagrams.loki3.com/VaryingWidthList"/>
    <dgm:cxn modelId="{F27CEE3D-049E-4BDB-9753-23D453E69A84}" type="presParOf" srcId="{40751F02-FE0B-4B63-8135-F1B292B186CB}" destId="{1FB7EAAC-E46E-4A75-8E27-1667DEA1F4CD}" srcOrd="9" destOrd="0" presId="urn:diagrams.loki3.com/VaryingWidthList"/>
    <dgm:cxn modelId="{DB321FA5-40ED-4440-A814-3F6957BF5BB8}" type="presParOf" srcId="{40751F02-FE0B-4B63-8135-F1B292B186CB}" destId="{584C788C-F35A-4F4E-9FD0-29690D6C4624}" srcOrd="10" destOrd="0" presId="urn:diagrams.loki3.com/VaryingWidth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8CFDF7-E7A4-46A2-A987-3DB1A4BBFACD}">
      <dsp:nvSpPr>
        <dsp:cNvPr id="0" name=""/>
        <dsp:cNvSpPr/>
      </dsp:nvSpPr>
      <dsp:spPr>
        <a:xfrm>
          <a:off x="2354000" y="1316"/>
          <a:ext cx="3420000" cy="76634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0" tIns="101600" rIns="101600" bIns="101600" numCol="1" spcCol="1270" anchor="ctr" anchorCtr="0">
          <a:noAutofit/>
        </a:bodyPr>
        <a:lstStyle/>
        <a:p>
          <a:pPr lvl="0" algn="ctr" defTabSz="1778000">
            <a:lnSpc>
              <a:spcPct val="90000"/>
            </a:lnSpc>
            <a:spcBef>
              <a:spcPct val="0"/>
            </a:spcBef>
            <a:spcAft>
              <a:spcPct val="35000"/>
            </a:spcAft>
          </a:pPr>
          <a:r>
            <a:rPr lang="en-US" sz="4000" kern="1200" dirty="0" smtClean="0"/>
            <a:t>Self-Awareness</a:t>
          </a:r>
          <a:endParaRPr lang="en-US" sz="4000" kern="1200" dirty="0"/>
        </a:p>
      </dsp:txBody>
      <dsp:txXfrm>
        <a:off x="2354000" y="1316"/>
        <a:ext cx="3420000" cy="766343"/>
      </dsp:txXfrm>
    </dsp:sp>
    <dsp:sp modelId="{141A83F1-E878-4AAF-9EB5-2983DE6514FC}">
      <dsp:nvSpPr>
        <dsp:cNvPr id="0" name=""/>
        <dsp:cNvSpPr/>
      </dsp:nvSpPr>
      <dsp:spPr>
        <a:xfrm>
          <a:off x="919750" y="805976"/>
          <a:ext cx="6288499" cy="76634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0" tIns="101600" rIns="101600" bIns="101600" numCol="1" spcCol="1270" anchor="ctr" anchorCtr="0">
          <a:noAutofit/>
        </a:bodyPr>
        <a:lstStyle/>
        <a:p>
          <a:pPr lvl="0" algn="ctr" defTabSz="1778000">
            <a:lnSpc>
              <a:spcPct val="90000"/>
            </a:lnSpc>
            <a:spcBef>
              <a:spcPct val="0"/>
            </a:spcBef>
            <a:spcAft>
              <a:spcPct val="35000"/>
            </a:spcAft>
          </a:pPr>
          <a:r>
            <a:rPr lang="en-US" sz="4000" kern="1200" dirty="0" smtClean="0"/>
            <a:t>Self-Care, Support and Safety</a:t>
          </a:r>
        </a:p>
      </dsp:txBody>
      <dsp:txXfrm>
        <a:off x="919750" y="805976"/>
        <a:ext cx="6288499" cy="766343"/>
      </dsp:txXfrm>
    </dsp:sp>
    <dsp:sp modelId="{05B8964D-C64A-4490-9873-74217953F8D6}">
      <dsp:nvSpPr>
        <dsp:cNvPr id="0" name=""/>
        <dsp:cNvSpPr/>
      </dsp:nvSpPr>
      <dsp:spPr>
        <a:xfrm>
          <a:off x="2039000" y="1610636"/>
          <a:ext cx="4050000" cy="76634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0" tIns="101600" rIns="101600" bIns="101600" numCol="1" spcCol="1270" anchor="ctr" anchorCtr="0">
          <a:noAutofit/>
        </a:bodyPr>
        <a:lstStyle/>
        <a:p>
          <a:pPr lvl="0" algn="ctr" defTabSz="1778000">
            <a:lnSpc>
              <a:spcPct val="90000"/>
            </a:lnSpc>
            <a:spcBef>
              <a:spcPct val="0"/>
            </a:spcBef>
            <a:spcAft>
              <a:spcPct val="35000"/>
            </a:spcAft>
          </a:pPr>
          <a:r>
            <a:rPr lang="en-US" sz="4000" kern="1200" dirty="0" smtClean="0"/>
            <a:t>Managing Feelings</a:t>
          </a:r>
          <a:endParaRPr lang="en-US" sz="4000" kern="1200" dirty="0"/>
        </a:p>
      </dsp:txBody>
      <dsp:txXfrm>
        <a:off x="2039000" y="1610636"/>
        <a:ext cx="4050000" cy="766343"/>
      </dsp:txXfrm>
    </dsp:sp>
    <dsp:sp modelId="{A4157087-C6C1-4A7D-8E3A-E5C263A347C6}">
      <dsp:nvSpPr>
        <dsp:cNvPr id="0" name=""/>
        <dsp:cNvSpPr/>
      </dsp:nvSpPr>
      <dsp:spPr>
        <a:xfrm>
          <a:off x="1588999" y="2415297"/>
          <a:ext cx="4950000" cy="76634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0" tIns="101600" rIns="101600" bIns="101600" numCol="1" spcCol="1270" anchor="ctr" anchorCtr="0">
          <a:noAutofit/>
        </a:bodyPr>
        <a:lstStyle/>
        <a:p>
          <a:pPr lvl="0" algn="ctr" defTabSz="1778000">
            <a:lnSpc>
              <a:spcPct val="90000"/>
            </a:lnSpc>
            <a:spcBef>
              <a:spcPct val="0"/>
            </a:spcBef>
            <a:spcAft>
              <a:spcPct val="35000"/>
            </a:spcAft>
          </a:pPr>
          <a:r>
            <a:rPr lang="en-US" sz="4000" kern="1200" dirty="0" smtClean="0"/>
            <a:t>Changing and Growing</a:t>
          </a:r>
          <a:endParaRPr lang="en-US" sz="4000" kern="1200" dirty="0"/>
        </a:p>
      </dsp:txBody>
      <dsp:txXfrm>
        <a:off x="1588999" y="2415297"/>
        <a:ext cx="4950000" cy="766343"/>
      </dsp:txXfrm>
    </dsp:sp>
    <dsp:sp modelId="{2C8700EB-A21A-4580-BC97-EC9FB2E8B24B}">
      <dsp:nvSpPr>
        <dsp:cNvPr id="0" name=""/>
        <dsp:cNvSpPr/>
      </dsp:nvSpPr>
      <dsp:spPr>
        <a:xfrm>
          <a:off x="2133312" y="3219957"/>
          <a:ext cx="3861375" cy="76634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0" tIns="101600" rIns="101600" bIns="101600" numCol="1" spcCol="1270" anchor="ctr" anchorCtr="0">
          <a:noAutofit/>
        </a:bodyPr>
        <a:lstStyle/>
        <a:p>
          <a:pPr lvl="0" algn="ctr" defTabSz="1778000">
            <a:lnSpc>
              <a:spcPct val="90000"/>
            </a:lnSpc>
            <a:spcBef>
              <a:spcPct val="0"/>
            </a:spcBef>
            <a:spcAft>
              <a:spcPct val="35000"/>
            </a:spcAft>
          </a:pPr>
          <a:r>
            <a:rPr lang="en-US" sz="4000" kern="1200" dirty="0" smtClean="0"/>
            <a:t>Healthy </a:t>
          </a:r>
          <a:r>
            <a:rPr lang="en-US" sz="4000" kern="1200" dirty="0" smtClean="0"/>
            <a:t>Lifestyles </a:t>
          </a:r>
          <a:endParaRPr lang="en-US" sz="4000" kern="1200" dirty="0"/>
        </a:p>
      </dsp:txBody>
      <dsp:txXfrm>
        <a:off x="2133312" y="3219957"/>
        <a:ext cx="3861375" cy="766343"/>
      </dsp:txXfrm>
    </dsp:sp>
    <dsp:sp modelId="{584C788C-F35A-4F4E-9FD0-29690D6C4624}">
      <dsp:nvSpPr>
        <dsp:cNvPr id="0" name=""/>
        <dsp:cNvSpPr/>
      </dsp:nvSpPr>
      <dsp:spPr>
        <a:xfrm>
          <a:off x="2039000" y="4024617"/>
          <a:ext cx="4050000" cy="76634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0" tIns="101600" rIns="101600" bIns="101600" numCol="1" spcCol="1270" anchor="ctr" anchorCtr="0">
          <a:noAutofit/>
        </a:bodyPr>
        <a:lstStyle/>
        <a:p>
          <a:pPr lvl="0" algn="ctr" defTabSz="1778000">
            <a:lnSpc>
              <a:spcPct val="90000"/>
            </a:lnSpc>
            <a:spcBef>
              <a:spcPct val="0"/>
            </a:spcBef>
            <a:spcAft>
              <a:spcPct val="35000"/>
            </a:spcAft>
          </a:pPr>
          <a:r>
            <a:rPr lang="en-US" sz="4000" kern="1200" dirty="0" smtClean="0"/>
            <a:t>The World I Live In</a:t>
          </a:r>
          <a:endParaRPr lang="en-US" sz="4000" kern="1200" dirty="0"/>
        </a:p>
      </dsp:txBody>
      <dsp:txXfrm>
        <a:off x="2039000" y="4024617"/>
        <a:ext cx="4050000" cy="766343"/>
      </dsp:txXfrm>
    </dsp:sp>
  </dsp:spTree>
</dsp:drawing>
</file>

<file path=ppt/diagrams/layout1.xml><?xml version="1.0" encoding="utf-8"?>
<dgm:layoutDef xmlns:dgm="http://schemas.openxmlformats.org/drawingml/2006/diagram" xmlns:a="http://schemas.openxmlformats.org/drawingml/2006/main" uniqueId="urn:diagrams.loki3.com/VaryingWidthList">
  <dgm:title val="Varying Width List"/>
  <dgm:desc val="Use for emphasizing items of different weights.  Good for large amounts of Level 1 text.  The width of each shape is independently determined based on its text."/>
  <dgm:catLst>
    <dgm:cat type="list" pri="4160"/>
    <dgm:cat type="officeonline" pri="5000"/>
  </dgm:catLst>
  <dgm:sampData useDef="1">
    <dgm:dataModel>
      <dgm:ptLst/>
      <dgm:bg/>
      <dgm:whole/>
    </dgm:dataModel>
  </dgm:sampData>
  <dgm:styleData useDef="1">
    <dgm:dataModel>
      <dgm:ptLst/>
      <dgm:bg/>
      <dgm:whole/>
    </dgm:dataModel>
  </dgm:styleData>
  <dgm:clrData useDef="1">
    <dgm:dataModel>
      <dgm:ptLst/>
      <dgm:bg/>
      <dgm:whole/>
    </dgm:dataModel>
  </dgm:clrData>
  <dgm:layoutNode name="Name0">
    <dgm:varLst>
      <dgm:resizeHandles/>
    </dgm:varLst>
    <dgm:alg type="lin">
      <dgm:param type="linDir" val="fromT"/>
    </dgm:alg>
    <dgm:shape xmlns:r="http://schemas.openxmlformats.org/officeDocument/2006/relationships" r:blip="">
      <dgm:adjLst/>
    </dgm:shape>
    <dgm:presOf/>
    <dgm:constrLst>
      <dgm:constr type="w" for="ch" forName="text" val="20"/>
      <dgm:constr type="h" for="ch" forName="text" refType="h"/>
      <dgm:constr type="primFontSz" for="ch" forName="text" op="equ" val="65"/>
      <dgm:constr type="h" for="ch" forName="space" refType="h" fact="0.05"/>
    </dgm:constrLst>
    <dgm:forEach name="Name1" axis="ch" ptType="node">
      <dgm:layoutNode name="text" styleLbl="node1">
        <dgm:varLst>
          <dgm:bulletEnabled val="1"/>
        </dgm:varLst>
        <dgm:alg type="tx"/>
        <dgm:shape xmlns:r="http://schemas.openxmlformats.org/officeDocument/2006/relationships" type="rect" r:blip="">
          <dgm:adjLst/>
        </dgm:shape>
        <dgm:presOf axis="desOrSelf" ptType="node"/>
        <dgm:constrLst>
          <dgm:constr type="tMarg" refType="primFontSz" fact="0.2"/>
          <dgm:constr type="bMarg" refType="primFontSz" fact="0.2"/>
          <dgm:constr type="lMarg" refType="primFontSz" fact="0.2"/>
          <dgm:constr type="rMarg" refType="primFontSz" fact="0.2"/>
        </dgm:constrLst>
        <dgm:ruleLst>
          <dgm:rule type="w" val="INF" fact="NaN" max="NaN"/>
          <dgm:rule type="primFontSz" val="5" fact="NaN" max="NaN"/>
        </dgm:ruleLst>
      </dgm:layoutNode>
      <dgm:choose name="Name2">
        <dgm:if name="Name3" axis="par ch" ptType="doc node" func="cnt" op="gte" val="2">
          <dgm:forEach name="Name4" axis="followSib" ptType="sibTrans" cnt="1">
            <dgm:layoutNode name="space">
              <dgm:alg type="sp"/>
              <dgm:shape xmlns:r="http://schemas.openxmlformats.org/officeDocument/2006/relationships" r:blip="">
                <dgm:adjLst/>
              </dgm:shape>
              <dgm:presOf/>
            </dgm:layoutNode>
          </dgm:forEach>
        </dgm:if>
        <dgm:else name="Name5"/>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7863CF-4375-43AE-A133-BA100EA200D3}" type="datetimeFigureOut">
              <a:rPr lang="en-GB" smtClean="0"/>
              <a:t>15/07/2021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0BF9776-877D-4DF4-BD4C-700C84F58D4B}" type="slidenum">
              <a:rPr lang="en-GB" smtClean="0"/>
              <a:t>‹#›</a:t>
            </a:fld>
            <a:endParaRPr lang="en-GB"/>
          </a:p>
        </p:txBody>
      </p:sp>
    </p:spTree>
    <p:extLst>
      <p:ext uri="{BB962C8B-B14F-4D97-AF65-F5344CB8AC3E}">
        <p14:creationId xmlns:p14="http://schemas.microsoft.com/office/powerpoint/2010/main" val="16321275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Welcome</a:t>
            </a:r>
          </a:p>
          <a:p>
            <a:endParaRPr lang="en-GB" dirty="0" smtClean="0"/>
          </a:p>
          <a:p>
            <a:r>
              <a:rPr lang="en-GB" dirty="0" smtClean="0"/>
              <a:t>Relationships,</a:t>
            </a:r>
            <a:r>
              <a:rPr lang="en-GB" baseline="0" dirty="0" smtClean="0"/>
              <a:t> Sex and Health </a:t>
            </a:r>
            <a:r>
              <a:rPr lang="en-GB" baseline="0" dirty="0" smtClean="0"/>
              <a:t>Education (RSHE) for secondary aged children and, Relationships and Health Education (RHE) is now made statutory in schools.   Previously called Personal, Social Health Education (PSHE), this area of teaching was not statutory and changes have been made to the content of teaching to take place from September 2020. </a:t>
            </a:r>
            <a:r>
              <a:rPr lang="en-GB" baseline="0" dirty="0" smtClean="0"/>
              <a:t>There is a roll out of the </a:t>
            </a:r>
            <a:r>
              <a:rPr lang="en-GB" baseline="0" dirty="0" smtClean="0"/>
              <a:t>new </a:t>
            </a:r>
            <a:r>
              <a:rPr lang="en-GB" baseline="0" dirty="0" smtClean="0"/>
              <a:t>curriculum </a:t>
            </a:r>
            <a:r>
              <a:rPr lang="en-GB" baseline="0" dirty="0" smtClean="0"/>
              <a:t>and it was planned that by </a:t>
            </a:r>
            <a:r>
              <a:rPr lang="en-GB" baseline="0" dirty="0" smtClean="0"/>
              <a:t>April 2021 </a:t>
            </a:r>
            <a:r>
              <a:rPr lang="en-GB" baseline="0" dirty="0" smtClean="0"/>
              <a:t>it should be fully in place.  Covid and content focus on wellbeing has meant that we will be moving teaching of RSHE and RHE to the next academic year – from September 2021.  </a:t>
            </a:r>
            <a:r>
              <a:rPr lang="en-GB" baseline="0" dirty="0" smtClean="0"/>
              <a:t>Here at St Luke's </a:t>
            </a:r>
            <a:r>
              <a:rPr lang="en-GB" baseline="0" dirty="0" smtClean="0"/>
              <a:t>RSHE and RHE </a:t>
            </a:r>
            <a:r>
              <a:rPr lang="en-GB" baseline="0" dirty="0" smtClean="0"/>
              <a:t>is delivered as part of our Personal </a:t>
            </a:r>
            <a:r>
              <a:rPr lang="en-GB" baseline="0" dirty="0" smtClean="0"/>
              <a:t>Development </a:t>
            </a:r>
            <a:r>
              <a:rPr lang="en-GB" baseline="0" dirty="0" smtClean="0"/>
              <a:t>curriculum</a:t>
            </a:r>
            <a:endParaRPr lang="en-GB" dirty="0" smtClean="0"/>
          </a:p>
        </p:txBody>
      </p:sp>
      <p:sp>
        <p:nvSpPr>
          <p:cNvPr id="4" name="Slide Number Placeholder 3"/>
          <p:cNvSpPr>
            <a:spLocks noGrp="1"/>
          </p:cNvSpPr>
          <p:nvPr>
            <p:ph type="sldNum" sz="quarter" idx="10"/>
          </p:nvPr>
        </p:nvSpPr>
        <p:spPr/>
        <p:txBody>
          <a:bodyPr/>
          <a:lstStyle/>
          <a:p>
            <a:fld id="{60BF9776-877D-4DF4-BD4C-700C84F58D4B}" type="slidenum">
              <a:rPr lang="en-GB" smtClean="0"/>
              <a:t>1</a:t>
            </a:fld>
            <a:endParaRPr lang="en-GB"/>
          </a:p>
        </p:txBody>
      </p:sp>
    </p:spTree>
    <p:extLst>
      <p:ext uri="{BB962C8B-B14F-4D97-AF65-F5344CB8AC3E}">
        <p14:creationId xmlns:p14="http://schemas.microsoft.com/office/powerpoint/2010/main" val="34685473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government guidance states that LGBT lessons are covered by relationships education,</a:t>
            </a:r>
            <a:r>
              <a:rPr lang="en-GB" baseline="0" dirty="0" smtClean="0"/>
              <a:t> parents can not veto or withdraw their children from these lessons.</a:t>
            </a:r>
          </a:p>
          <a:p>
            <a:r>
              <a:rPr lang="en-GB" baseline="0" dirty="0" smtClean="0"/>
              <a:t>Schools must consult parents about the content of their curriculum – and this is one of the purposes of this </a:t>
            </a:r>
            <a:r>
              <a:rPr lang="en-GB" baseline="0" dirty="0" err="1" smtClean="0"/>
              <a:t>powerpoint</a:t>
            </a:r>
            <a:endParaRPr lang="en-GB" dirty="0"/>
          </a:p>
        </p:txBody>
      </p:sp>
      <p:sp>
        <p:nvSpPr>
          <p:cNvPr id="4" name="Slide Number Placeholder 3"/>
          <p:cNvSpPr>
            <a:spLocks noGrp="1"/>
          </p:cNvSpPr>
          <p:nvPr>
            <p:ph type="sldNum" sz="quarter" idx="10"/>
          </p:nvPr>
        </p:nvSpPr>
        <p:spPr/>
        <p:txBody>
          <a:bodyPr/>
          <a:lstStyle/>
          <a:p>
            <a:fld id="{60BF9776-877D-4DF4-BD4C-700C84F58D4B}" type="slidenum">
              <a:rPr lang="en-GB" smtClean="0"/>
              <a:t>10</a:t>
            </a:fld>
            <a:endParaRPr lang="en-GB"/>
          </a:p>
        </p:txBody>
      </p:sp>
    </p:spTree>
    <p:extLst>
      <p:ext uri="{BB962C8B-B14F-4D97-AF65-F5344CB8AC3E}">
        <p14:creationId xmlns:p14="http://schemas.microsoft.com/office/powerpoint/2010/main" val="19479924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This part is concerned with our curriculum content</a:t>
            </a:r>
            <a:endParaRPr lang="en-GB" dirty="0"/>
          </a:p>
        </p:txBody>
      </p:sp>
      <p:sp>
        <p:nvSpPr>
          <p:cNvPr id="4" name="Slide Number Placeholder 3"/>
          <p:cNvSpPr>
            <a:spLocks noGrp="1"/>
          </p:cNvSpPr>
          <p:nvPr>
            <p:ph type="sldNum" sz="quarter" idx="10"/>
          </p:nvPr>
        </p:nvSpPr>
        <p:spPr/>
        <p:txBody>
          <a:bodyPr/>
          <a:lstStyle/>
          <a:p>
            <a:fld id="{60BF9776-877D-4DF4-BD4C-700C84F58D4B}" type="slidenum">
              <a:rPr lang="en-GB" smtClean="0"/>
              <a:t>11</a:t>
            </a:fld>
            <a:endParaRPr lang="en-GB"/>
          </a:p>
        </p:txBody>
      </p:sp>
    </p:spTree>
    <p:extLst>
      <p:ext uri="{BB962C8B-B14F-4D97-AF65-F5344CB8AC3E}">
        <p14:creationId xmlns:p14="http://schemas.microsoft.com/office/powerpoint/2010/main" val="1392768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When developing our curriculum we considered</a:t>
            </a:r>
            <a:r>
              <a:rPr lang="en-GB" baseline="0" dirty="0" smtClean="0"/>
              <a:t> why it is important for our pupils</a:t>
            </a:r>
          </a:p>
          <a:p>
            <a:r>
              <a:rPr lang="en-GB" baseline="0" dirty="0" smtClean="0"/>
              <a:t>We believe we can cover a huge number of safeguarding, relationships and health aspects</a:t>
            </a:r>
          </a:p>
          <a:p>
            <a:r>
              <a:rPr lang="en-GB" baseline="0" dirty="0" smtClean="0"/>
              <a:t>We know pupils and young people with SEND are at greater risk of abuse and exploitation so it is important that they know how to keep safe</a:t>
            </a:r>
          </a:p>
          <a:p>
            <a:r>
              <a:rPr lang="en-GB" baseline="0" dirty="0" smtClean="0"/>
              <a:t>That they may face barriers to personal and sexual </a:t>
            </a:r>
            <a:r>
              <a:rPr lang="en-GB" baseline="0" dirty="0" err="1" smtClean="0"/>
              <a:t>relationships,Our</a:t>
            </a:r>
            <a:r>
              <a:rPr lang="en-GB" baseline="0" dirty="0" smtClean="0"/>
              <a:t> pupils also need to and deserve to understand what is happening to their bodies and how to deal with changes that occur for example – having a period does not mean you are bleeding to dealt, having a wet dream doesn’t mean you have wet the bed, to expect changes to the way their bodies look and smell. All this is important for </a:t>
            </a:r>
            <a:r>
              <a:rPr lang="en-GB" baseline="0" dirty="0" err="1" smtClean="0"/>
              <a:t>postitive</a:t>
            </a:r>
            <a:r>
              <a:rPr lang="en-GB" baseline="0" dirty="0" smtClean="0"/>
              <a:t> mental well being</a:t>
            </a:r>
          </a:p>
          <a:p>
            <a:endParaRPr lang="en-GB" dirty="0"/>
          </a:p>
        </p:txBody>
      </p:sp>
      <p:sp>
        <p:nvSpPr>
          <p:cNvPr id="4" name="Slide Number Placeholder 3"/>
          <p:cNvSpPr>
            <a:spLocks noGrp="1"/>
          </p:cNvSpPr>
          <p:nvPr>
            <p:ph type="sldNum" sz="quarter" idx="10"/>
          </p:nvPr>
        </p:nvSpPr>
        <p:spPr/>
        <p:txBody>
          <a:bodyPr/>
          <a:lstStyle/>
          <a:p>
            <a:fld id="{60BF9776-877D-4DF4-BD4C-700C84F58D4B}" type="slidenum">
              <a:rPr lang="en-GB" smtClean="0"/>
              <a:t>12</a:t>
            </a:fld>
            <a:endParaRPr lang="en-GB"/>
          </a:p>
        </p:txBody>
      </p:sp>
    </p:spTree>
    <p:extLst>
      <p:ext uri="{BB962C8B-B14F-4D97-AF65-F5344CB8AC3E}">
        <p14:creationId xmlns:p14="http://schemas.microsoft.com/office/powerpoint/2010/main" val="41451005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We</a:t>
            </a:r>
            <a:r>
              <a:rPr lang="en-GB" baseline="0" dirty="0" smtClean="0"/>
              <a:t> have made our curriculum relevant to our pupils</a:t>
            </a:r>
          </a:p>
          <a:p>
            <a:endParaRPr lang="en-GB" dirty="0" smtClean="0"/>
          </a:p>
          <a:p>
            <a:r>
              <a:rPr lang="en-GB" dirty="0" smtClean="0"/>
              <a:t>We have come sat it from a Skills for Life perspective with a focus on skills needed to form positive</a:t>
            </a:r>
            <a:r>
              <a:rPr lang="en-GB" baseline="0" dirty="0" smtClean="0"/>
              <a:t> friendships, relationship and being part of the community</a:t>
            </a:r>
          </a:p>
          <a:p>
            <a:r>
              <a:rPr lang="en-GB" dirty="0" smtClean="0"/>
              <a:t>We want</a:t>
            </a:r>
            <a:r>
              <a:rPr lang="en-GB" baseline="0" dirty="0" smtClean="0"/>
              <a:t> to ensure they have the tools for keeping safe such as knowing about consent, their rights, boundaries and owning their own feeling. We want it to help shape their own personal identity and grow to be the person they wish to be. </a:t>
            </a:r>
          </a:p>
          <a:p>
            <a:endParaRPr lang="en-GB" baseline="0" dirty="0" smtClean="0"/>
          </a:p>
          <a:p>
            <a:r>
              <a:rPr lang="en-GB" baseline="0" dirty="0" smtClean="0"/>
              <a:t>As well as usual lessons we shall embed much of the learning in informal opportunities </a:t>
            </a:r>
            <a:r>
              <a:rPr lang="en-GB" baseline="0" dirty="0" err="1" smtClean="0"/>
              <a:t>ie</a:t>
            </a:r>
            <a:r>
              <a:rPr lang="en-GB" baseline="0" dirty="0" smtClean="0"/>
              <a:t> queueing, waiting turns, sharing, care routines, discussion so pupils can practice and embed skills</a:t>
            </a:r>
          </a:p>
        </p:txBody>
      </p:sp>
      <p:sp>
        <p:nvSpPr>
          <p:cNvPr id="4" name="Slide Number Placeholder 3"/>
          <p:cNvSpPr>
            <a:spLocks noGrp="1"/>
          </p:cNvSpPr>
          <p:nvPr>
            <p:ph type="sldNum" sz="quarter" idx="10"/>
          </p:nvPr>
        </p:nvSpPr>
        <p:spPr/>
        <p:txBody>
          <a:bodyPr/>
          <a:lstStyle/>
          <a:p>
            <a:fld id="{60BF9776-877D-4DF4-BD4C-700C84F58D4B}" type="slidenum">
              <a:rPr lang="en-GB" smtClean="0"/>
              <a:t>13</a:t>
            </a:fld>
            <a:endParaRPr lang="en-GB"/>
          </a:p>
        </p:txBody>
      </p:sp>
    </p:spTree>
    <p:extLst>
      <p:ext uri="{BB962C8B-B14F-4D97-AF65-F5344CB8AC3E}">
        <p14:creationId xmlns:p14="http://schemas.microsoft.com/office/powerpoint/2010/main" val="40734887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We</a:t>
            </a:r>
            <a:r>
              <a:rPr lang="en-GB" baseline="0" dirty="0" smtClean="0"/>
              <a:t> feel relationships is a key part of our curriculum for </a:t>
            </a:r>
            <a:r>
              <a:rPr lang="en-GB" baseline="0" dirty="0" smtClean="0"/>
              <a:t>safeguarding </a:t>
            </a:r>
            <a:r>
              <a:rPr lang="en-GB" baseline="0" dirty="0" smtClean="0"/>
              <a:t>and mental health reasons</a:t>
            </a:r>
            <a:endParaRPr lang="en-GB" dirty="0"/>
          </a:p>
        </p:txBody>
      </p:sp>
      <p:sp>
        <p:nvSpPr>
          <p:cNvPr id="4" name="Slide Number Placeholder 3"/>
          <p:cNvSpPr>
            <a:spLocks noGrp="1"/>
          </p:cNvSpPr>
          <p:nvPr>
            <p:ph type="sldNum" sz="quarter" idx="10"/>
          </p:nvPr>
        </p:nvSpPr>
        <p:spPr/>
        <p:txBody>
          <a:bodyPr/>
          <a:lstStyle/>
          <a:p>
            <a:fld id="{60BF9776-877D-4DF4-BD4C-700C84F58D4B}" type="slidenum">
              <a:rPr lang="en-GB" smtClean="0"/>
              <a:t>14</a:t>
            </a:fld>
            <a:endParaRPr lang="en-GB"/>
          </a:p>
        </p:txBody>
      </p:sp>
    </p:spTree>
    <p:extLst>
      <p:ext uri="{BB962C8B-B14F-4D97-AF65-F5344CB8AC3E}">
        <p14:creationId xmlns:p14="http://schemas.microsoft.com/office/powerpoint/2010/main" val="33016087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This part is </a:t>
            </a:r>
            <a:r>
              <a:rPr lang="en-GB" dirty="0" smtClean="0"/>
              <a:t>identified</a:t>
            </a:r>
            <a:r>
              <a:rPr lang="en-GB" baseline="0" dirty="0" smtClean="0"/>
              <a:t> through </a:t>
            </a:r>
            <a:r>
              <a:rPr lang="en-GB" dirty="0" smtClean="0"/>
              <a:t>our </a:t>
            </a:r>
            <a:r>
              <a:rPr lang="en-GB" dirty="0" smtClean="0"/>
              <a:t>curriculum content</a:t>
            </a:r>
            <a:endParaRPr lang="en-GB" dirty="0"/>
          </a:p>
        </p:txBody>
      </p:sp>
      <p:sp>
        <p:nvSpPr>
          <p:cNvPr id="4" name="Slide Number Placeholder 3"/>
          <p:cNvSpPr>
            <a:spLocks noGrp="1"/>
          </p:cNvSpPr>
          <p:nvPr>
            <p:ph type="sldNum" sz="quarter" idx="10"/>
          </p:nvPr>
        </p:nvSpPr>
        <p:spPr/>
        <p:txBody>
          <a:bodyPr/>
          <a:lstStyle/>
          <a:p>
            <a:fld id="{60BF9776-877D-4DF4-BD4C-700C84F58D4B}" type="slidenum">
              <a:rPr lang="en-GB" smtClean="0"/>
              <a:t>15</a:t>
            </a:fld>
            <a:endParaRPr lang="en-GB"/>
          </a:p>
        </p:txBody>
      </p:sp>
    </p:spTree>
    <p:extLst>
      <p:ext uri="{BB962C8B-B14F-4D97-AF65-F5344CB8AC3E}">
        <p14:creationId xmlns:p14="http://schemas.microsoft.com/office/powerpoint/2010/main" val="30462623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We have subdivided our </a:t>
            </a:r>
            <a:r>
              <a:rPr lang="en-GB" dirty="0" smtClean="0"/>
              <a:t>RSHE </a:t>
            </a:r>
            <a:r>
              <a:rPr lang="en-GB" dirty="0" smtClean="0"/>
              <a:t>curriculum in to 6 areas:</a:t>
            </a:r>
          </a:p>
          <a:p>
            <a:r>
              <a:rPr lang="en-GB" dirty="0" smtClean="0"/>
              <a:t>Family and relationships, friendships, bullying,</a:t>
            </a:r>
            <a:r>
              <a:rPr lang="en-GB" baseline="0" dirty="0" smtClean="0"/>
              <a:t> online and media, consent, and the human body</a:t>
            </a:r>
            <a:endParaRPr lang="en-GB" dirty="0"/>
          </a:p>
        </p:txBody>
      </p:sp>
      <p:sp>
        <p:nvSpPr>
          <p:cNvPr id="4" name="Slide Number Placeholder 3"/>
          <p:cNvSpPr>
            <a:spLocks noGrp="1"/>
          </p:cNvSpPr>
          <p:nvPr>
            <p:ph type="sldNum" sz="quarter" idx="10"/>
          </p:nvPr>
        </p:nvSpPr>
        <p:spPr/>
        <p:txBody>
          <a:bodyPr/>
          <a:lstStyle/>
          <a:p>
            <a:fld id="{60BF9776-877D-4DF4-BD4C-700C84F58D4B}" type="slidenum">
              <a:rPr lang="en-GB" smtClean="0"/>
              <a:t>16</a:t>
            </a:fld>
            <a:endParaRPr lang="en-GB"/>
          </a:p>
        </p:txBody>
      </p:sp>
    </p:spTree>
    <p:extLst>
      <p:ext uri="{BB962C8B-B14F-4D97-AF65-F5344CB8AC3E}">
        <p14:creationId xmlns:p14="http://schemas.microsoft.com/office/powerpoint/2010/main" val="16148691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next few slides show the content of our topic areas</a:t>
            </a:r>
            <a:endParaRPr lang="en-GB" dirty="0"/>
          </a:p>
        </p:txBody>
      </p:sp>
      <p:sp>
        <p:nvSpPr>
          <p:cNvPr id="4" name="Slide Number Placeholder 3"/>
          <p:cNvSpPr>
            <a:spLocks noGrp="1"/>
          </p:cNvSpPr>
          <p:nvPr>
            <p:ph type="sldNum" sz="quarter" idx="10"/>
          </p:nvPr>
        </p:nvSpPr>
        <p:spPr/>
        <p:txBody>
          <a:bodyPr/>
          <a:lstStyle/>
          <a:p>
            <a:fld id="{60BF9776-877D-4DF4-BD4C-700C84F58D4B}" type="slidenum">
              <a:rPr lang="en-GB" smtClean="0"/>
              <a:t>17</a:t>
            </a:fld>
            <a:endParaRPr lang="en-GB"/>
          </a:p>
        </p:txBody>
      </p:sp>
    </p:spTree>
    <p:extLst>
      <p:ext uri="{BB962C8B-B14F-4D97-AF65-F5344CB8AC3E}">
        <p14:creationId xmlns:p14="http://schemas.microsoft.com/office/powerpoint/2010/main" val="26795482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next few slides show the content of our topic areas</a:t>
            </a:r>
            <a:endParaRPr lang="en-GB" dirty="0"/>
          </a:p>
        </p:txBody>
      </p:sp>
      <p:sp>
        <p:nvSpPr>
          <p:cNvPr id="4" name="Slide Number Placeholder 3"/>
          <p:cNvSpPr>
            <a:spLocks noGrp="1"/>
          </p:cNvSpPr>
          <p:nvPr>
            <p:ph type="sldNum" sz="quarter" idx="10"/>
          </p:nvPr>
        </p:nvSpPr>
        <p:spPr/>
        <p:txBody>
          <a:bodyPr/>
          <a:lstStyle/>
          <a:p>
            <a:fld id="{60BF9776-877D-4DF4-BD4C-700C84F58D4B}" type="slidenum">
              <a:rPr lang="en-GB" smtClean="0"/>
              <a:t>18</a:t>
            </a:fld>
            <a:endParaRPr lang="en-GB"/>
          </a:p>
        </p:txBody>
      </p:sp>
    </p:spTree>
    <p:extLst>
      <p:ext uri="{BB962C8B-B14F-4D97-AF65-F5344CB8AC3E}">
        <p14:creationId xmlns:p14="http://schemas.microsoft.com/office/powerpoint/2010/main" val="204526412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next few slides show the content of our topic areas</a:t>
            </a:r>
            <a:endParaRPr lang="en-GB" dirty="0"/>
          </a:p>
        </p:txBody>
      </p:sp>
      <p:sp>
        <p:nvSpPr>
          <p:cNvPr id="4" name="Slide Number Placeholder 3"/>
          <p:cNvSpPr>
            <a:spLocks noGrp="1"/>
          </p:cNvSpPr>
          <p:nvPr>
            <p:ph type="sldNum" sz="quarter" idx="10"/>
          </p:nvPr>
        </p:nvSpPr>
        <p:spPr/>
        <p:txBody>
          <a:bodyPr/>
          <a:lstStyle/>
          <a:p>
            <a:fld id="{60BF9776-877D-4DF4-BD4C-700C84F58D4B}" type="slidenum">
              <a:rPr lang="en-GB" smtClean="0"/>
              <a:t>19</a:t>
            </a:fld>
            <a:endParaRPr lang="en-GB"/>
          </a:p>
        </p:txBody>
      </p:sp>
    </p:spTree>
    <p:extLst>
      <p:ext uri="{BB962C8B-B14F-4D97-AF65-F5344CB8AC3E}">
        <p14:creationId xmlns:p14="http://schemas.microsoft.com/office/powerpoint/2010/main" val="1504526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Meet the team</a:t>
            </a:r>
          </a:p>
          <a:p>
            <a:endParaRPr lang="en-GB" dirty="0" smtClean="0"/>
          </a:p>
          <a:p>
            <a:r>
              <a:rPr lang="en-GB" dirty="0" smtClean="0"/>
              <a:t>Mrs</a:t>
            </a:r>
            <a:r>
              <a:rPr lang="en-GB" baseline="0" dirty="0" smtClean="0"/>
              <a:t> Andrew is our SENCO and </a:t>
            </a:r>
            <a:r>
              <a:rPr lang="en-GB" baseline="0" dirty="0" smtClean="0"/>
              <a:t>Head of Interventions.  Mr </a:t>
            </a:r>
            <a:r>
              <a:rPr lang="en-GB" baseline="0" dirty="0" smtClean="0"/>
              <a:t>Pollard is our </a:t>
            </a:r>
            <a:r>
              <a:rPr lang="en-GB" baseline="0" dirty="0" smtClean="0"/>
              <a:t>Safeguarding Lead for the federation of schools and, </a:t>
            </a:r>
            <a:r>
              <a:rPr lang="en-GB" baseline="0" dirty="0" smtClean="0"/>
              <a:t>Mental health </a:t>
            </a:r>
            <a:r>
              <a:rPr lang="en-GB" baseline="0" dirty="0" smtClean="0"/>
              <a:t>Lead for St Luke’s School.  , </a:t>
            </a:r>
            <a:r>
              <a:rPr lang="en-GB" baseline="0" dirty="0" smtClean="0"/>
              <a:t>Ms Blackman is </a:t>
            </a:r>
            <a:r>
              <a:rPr lang="en-GB" baseline="0" dirty="0" smtClean="0"/>
              <a:t>a teacher in Middle School and </a:t>
            </a:r>
            <a:r>
              <a:rPr lang="en-GB" baseline="0" dirty="0" smtClean="0"/>
              <a:t>Mrs </a:t>
            </a:r>
            <a:r>
              <a:rPr lang="en-GB" baseline="0" dirty="0" smtClean="0"/>
              <a:t>Roper </a:t>
            </a:r>
            <a:r>
              <a:rPr lang="en-GB" baseline="0" dirty="0" smtClean="0"/>
              <a:t>is our Transitions co-ordinator and careers </a:t>
            </a:r>
            <a:r>
              <a:rPr lang="en-GB" baseline="0" dirty="0" smtClean="0"/>
              <a:t>lead for our LD schools. </a:t>
            </a:r>
          </a:p>
          <a:p>
            <a:r>
              <a:rPr lang="en-GB" baseline="0" dirty="0" smtClean="0"/>
              <a:t>The creation of our curriculum, curriculum maps and resources has been co-produced by these members of staff.</a:t>
            </a:r>
            <a:endParaRPr lang="en-GB" dirty="0"/>
          </a:p>
        </p:txBody>
      </p:sp>
      <p:sp>
        <p:nvSpPr>
          <p:cNvPr id="4" name="Slide Number Placeholder 3"/>
          <p:cNvSpPr>
            <a:spLocks noGrp="1"/>
          </p:cNvSpPr>
          <p:nvPr>
            <p:ph type="sldNum" sz="quarter" idx="10"/>
          </p:nvPr>
        </p:nvSpPr>
        <p:spPr/>
        <p:txBody>
          <a:bodyPr/>
          <a:lstStyle/>
          <a:p>
            <a:fld id="{60BF9776-877D-4DF4-BD4C-700C84F58D4B}" type="slidenum">
              <a:rPr lang="en-GB" smtClean="0"/>
              <a:t>2</a:t>
            </a:fld>
            <a:endParaRPr lang="en-GB"/>
          </a:p>
        </p:txBody>
      </p:sp>
    </p:spTree>
    <p:extLst>
      <p:ext uri="{BB962C8B-B14F-4D97-AF65-F5344CB8AC3E}">
        <p14:creationId xmlns:p14="http://schemas.microsoft.com/office/powerpoint/2010/main" val="195669135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next few slides show the content of our topic areas</a:t>
            </a:r>
            <a:endParaRPr lang="en-GB" dirty="0"/>
          </a:p>
        </p:txBody>
      </p:sp>
      <p:sp>
        <p:nvSpPr>
          <p:cNvPr id="4" name="Slide Number Placeholder 3"/>
          <p:cNvSpPr>
            <a:spLocks noGrp="1"/>
          </p:cNvSpPr>
          <p:nvPr>
            <p:ph type="sldNum" sz="quarter" idx="10"/>
          </p:nvPr>
        </p:nvSpPr>
        <p:spPr/>
        <p:txBody>
          <a:bodyPr/>
          <a:lstStyle/>
          <a:p>
            <a:fld id="{60BF9776-877D-4DF4-BD4C-700C84F58D4B}" type="slidenum">
              <a:rPr lang="en-GB" smtClean="0"/>
              <a:t>20</a:t>
            </a:fld>
            <a:endParaRPr lang="en-GB"/>
          </a:p>
        </p:txBody>
      </p:sp>
    </p:spTree>
    <p:extLst>
      <p:ext uri="{BB962C8B-B14F-4D97-AF65-F5344CB8AC3E}">
        <p14:creationId xmlns:p14="http://schemas.microsoft.com/office/powerpoint/2010/main" val="343957393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next few slides show the content of our topic areas</a:t>
            </a:r>
            <a:endParaRPr lang="en-GB" dirty="0"/>
          </a:p>
        </p:txBody>
      </p:sp>
      <p:sp>
        <p:nvSpPr>
          <p:cNvPr id="4" name="Slide Number Placeholder 3"/>
          <p:cNvSpPr>
            <a:spLocks noGrp="1"/>
          </p:cNvSpPr>
          <p:nvPr>
            <p:ph type="sldNum" sz="quarter" idx="10"/>
          </p:nvPr>
        </p:nvSpPr>
        <p:spPr/>
        <p:txBody>
          <a:bodyPr/>
          <a:lstStyle/>
          <a:p>
            <a:fld id="{60BF9776-877D-4DF4-BD4C-700C84F58D4B}" type="slidenum">
              <a:rPr lang="en-GB" smtClean="0"/>
              <a:t>21</a:t>
            </a:fld>
            <a:endParaRPr lang="en-GB"/>
          </a:p>
        </p:txBody>
      </p:sp>
    </p:spTree>
    <p:extLst>
      <p:ext uri="{BB962C8B-B14F-4D97-AF65-F5344CB8AC3E}">
        <p14:creationId xmlns:p14="http://schemas.microsoft.com/office/powerpoint/2010/main" val="421112875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next few slides show the content of our topic areas</a:t>
            </a:r>
            <a:endParaRPr lang="en-GB" dirty="0"/>
          </a:p>
        </p:txBody>
      </p:sp>
      <p:sp>
        <p:nvSpPr>
          <p:cNvPr id="4" name="Slide Number Placeholder 3"/>
          <p:cNvSpPr>
            <a:spLocks noGrp="1"/>
          </p:cNvSpPr>
          <p:nvPr>
            <p:ph type="sldNum" sz="quarter" idx="10"/>
          </p:nvPr>
        </p:nvSpPr>
        <p:spPr/>
        <p:txBody>
          <a:bodyPr/>
          <a:lstStyle/>
          <a:p>
            <a:fld id="{60BF9776-877D-4DF4-BD4C-700C84F58D4B}" type="slidenum">
              <a:rPr lang="en-GB" smtClean="0"/>
              <a:t>22</a:t>
            </a:fld>
            <a:endParaRPr lang="en-GB"/>
          </a:p>
        </p:txBody>
      </p:sp>
    </p:spTree>
    <p:extLst>
      <p:ext uri="{BB962C8B-B14F-4D97-AF65-F5344CB8AC3E}">
        <p14:creationId xmlns:p14="http://schemas.microsoft.com/office/powerpoint/2010/main" val="194534009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next few slides show the content of our topic areas</a:t>
            </a:r>
            <a:endParaRPr lang="en-GB" dirty="0"/>
          </a:p>
        </p:txBody>
      </p:sp>
      <p:sp>
        <p:nvSpPr>
          <p:cNvPr id="4" name="Slide Number Placeholder 3"/>
          <p:cNvSpPr>
            <a:spLocks noGrp="1"/>
          </p:cNvSpPr>
          <p:nvPr>
            <p:ph type="sldNum" sz="quarter" idx="10"/>
          </p:nvPr>
        </p:nvSpPr>
        <p:spPr/>
        <p:txBody>
          <a:bodyPr/>
          <a:lstStyle/>
          <a:p>
            <a:fld id="{60BF9776-877D-4DF4-BD4C-700C84F58D4B}" type="slidenum">
              <a:rPr lang="en-GB" smtClean="0"/>
              <a:t>23</a:t>
            </a:fld>
            <a:endParaRPr lang="en-GB"/>
          </a:p>
        </p:txBody>
      </p:sp>
    </p:spTree>
    <p:extLst>
      <p:ext uri="{BB962C8B-B14F-4D97-AF65-F5344CB8AC3E}">
        <p14:creationId xmlns:p14="http://schemas.microsoft.com/office/powerpoint/2010/main" val="40380554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curriculum was due to start in Sept 2020 but due to </a:t>
            </a:r>
            <a:r>
              <a:rPr lang="en-GB" dirty="0" smtClean="0"/>
              <a:t>Covid </a:t>
            </a:r>
            <a:r>
              <a:rPr lang="en-GB" dirty="0" smtClean="0"/>
              <a:t>the </a:t>
            </a:r>
            <a:r>
              <a:rPr lang="en-GB" dirty="0" smtClean="0"/>
              <a:t>Government moved</a:t>
            </a:r>
            <a:r>
              <a:rPr lang="en-GB" baseline="0" dirty="0" smtClean="0"/>
              <a:t> the </a:t>
            </a:r>
            <a:r>
              <a:rPr lang="en-GB" dirty="0" smtClean="0"/>
              <a:t>implementation</a:t>
            </a:r>
            <a:r>
              <a:rPr lang="en-GB" baseline="0" dirty="0" smtClean="0"/>
              <a:t> of</a:t>
            </a:r>
            <a:r>
              <a:rPr lang="en-GB" dirty="0" smtClean="0"/>
              <a:t> </a:t>
            </a:r>
            <a:r>
              <a:rPr lang="en-GB" dirty="0" smtClean="0"/>
              <a:t>the curriculum </a:t>
            </a:r>
            <a:r>
              <a:rPr lang="en-GB" dirty="0" smtClean="0"/>
              <a:t>to be in place </a:t>
            </a:r>
            <a:r>
              <a:rPr lang="en-GB" dirty="0" smtClean="0"/>
              <a:t>by April 2021</a:t>
            </a:r>
            <a:r>
              <a:rPr lang="en-GB" dirty="0" smtClean="0"/>
              <a:t>.  With the impact of Covid on the</a:t>
            </a:r>
            <a:r>
              <a:rPr lang="en-GB" baseline="0" dirty="0" smtClean="0"/>
              <a:t> country and the need for schools to focus on a wellbeing curriculum and academic recovery, the RSHE and RHE curriculum launch by St Luke’s has been delayed until the new academic year.</a:t>
            </a:r>
            <a:endParaRPr lang="en-GB" dirty="0" smtClean="0"/>
          </a:p>
          <a:p>
            <a:endParaRPr lang="en-GB" dirty="0" smtClean="0"/>
          </a:p>
          <a:p>
            <a:r>
              <a:rPr lang="en-GB" dirty="0" smtClean="0"/>
              <a:t>The Curriculum stated that Relationships and Health education must be taught  in primary schools </a:t>
            </a:r>
            <a:r>
              <a:rPr lang="en-GB" dirty="0" smtClean="0"/>
              <a:t>and</a:t>
            </a:r>
            <a:r>
              <a:rPr lang="en-GB" baseline="0" dirty="0" smtClean="0"/>
              <a:t> </a:t>
            </a:r>
            <a:r>
              <a:rPr lang="en-GB" baseline="0" dirty="0" smtClean="0"/>
              <a:t>it is advised that primary schools teach Sex </a:t>
            </a:r>
            <a:r>
              <a:rPr lang="en-GB" baseline="0" dirty="0" smtClean="0"/>
              <a:t>education.</a:t>
            </a:r>
            <a:endParaRPr lang="en-GB" baseline="0" dirty="0" smtClean="0"/>
          </a:p>
          <a:p>
            <a:endParaRPr lang="en-GB" baseline="0" dirty="0" smtClean="0"/>
          </a:p>
        </p:txBody>
      </p:sp>
      <p:sp>
        <p:nvSpPr>
          <p:cNvPr id="4" name="Slide Number Placeholder 3"/>
          <p:cNvSpPr>
            <a:spLocks noGrp="1"/>
          </p:cNvSpPr>
          <p:nvPr>
            <p:ph type="sldNum" sz="quarter" idx="10"/>
          </p:nvPr>
        </p:nvSpPr>
        <p:spPr/>
        <p:txBody>
          <a:bodyPr/>
          <a:lstStyle/>
          <a:p>
            <a:fld id="{60BF9776-877D-4DF4-BD4C-700C84F58D4B}" type="slidenum">
              <a:rPr lang="en-GB" smtClean="0"/>
              <a:t>3</a:t>
            </a:fld>
            <a:endParaRPr lang="en-GB"/>
          </a:p>
        </p:txBody>
      </p:sp>
    </p:spTree>
    <p:extLst>
      <p:ext uri="{BB962C8B-B14F-4D97-AF65-F5344CB8AC3E}">
        <p14:creationId xmlns:p14="http://schemas.microsoft.com/office/powerpoint/2010/main" val="19183044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government has stated that the above areas need to be covered in primary schools for the relationships part of the curriculum</a:t>
            </a:r>
            <a:endParaRPr lang="en-GB" dirty="0"/>
          </a:p>
        </p:txBody>
      </p:sp>
      <p:sp>
        <p:nvSpPr>
          <p:cNvPr id="4" name="Slide Number Placeholder 3"/>
          <p:cNvSpPr>
            <a:spLocks noGrp="1"/>
          </p:cNvSpPr>
          <p:nvPr>
            <p:ph type="sldNum" sz="quarter" idx="10"/>
          </p:nvPr>
        </p:nvSpPr>
        <p:spPr/>
        <p:txBody>
          <a:bodyPr/>
          <a:lstStyle/>
          <a:p>
            <a:fld id="{60BF9776-877D-4DF4-BD4C-700C84F58D4B}" type="slidenum">
              <a:rPr lang="en-GB" smtClean="0"/>
              <a:t>4</a:t>
            </a:fld>
            <a:endParaRPr lang="en-GB"/>
          </a:p>
        </p:txBody>
      </p:sp>
    </p:spTree>
    <p:extLst>
      <p:ext uri="{BB962C8B-B14F-4D97-AF65-F5344CB8AC3E}">
        <p14:creationId xmlns:p14="http://schemas.microsoft.com/office/powerpoint/2010/main" val="31147713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It is very similar for secondary school with the addition of sex education</a:t>
            </a:r>
            <a:endParaRPr lang="en-GB" dirty="0"/>
          </a:p>
        </p:txBody>
      </p:sp>
      <p:sp>
        <p:nvSpPr>
          <p:cNvPr id="4" name="Slide Number Placeholder 3"/>
          <p:cNvSpPr>
            <a:spLocks noGrp="1"/>
          </p:cNvSpPr>
          <p:nvPr>
            <p:ph type="sldNum" sz="quarter" idx="10"/>
          </p:nvPr>
        </p:nvSpPr>
        <p:spPr/>
        <p:txBody>
          <a:bodyPr/>
          <a:lstStyle/>
          <a:p>
            <a:fld id="{60BF9776-877D-4DF4-BD4C-700C84F58D4B}" type="slidenum">
              <a:rPr lang="en-GB" smtClean="0"/>
              <a:t>5</a:t>
            </a:fld>
            <a:endParaRPr lang="en-GB"/>
          </a:p>
        </p:txBody>
      </p:sp>
    </p:spTree>
    <p:extLst>
      <p:ext uri="{BB962C8B-B14F-4D97-AF65-F5344CB8AC3E}">
        <p14:creationId xmlns:p14="http://schemas.microsoft.com/office/powerpoint/2010/main" val="9674268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Health education was been split into 8 themes – This covers both physical</a:t>
            </a:r>
            <a:r>
              <a:rPr lang="en-GB" baseline="0" dirty="0" smtClean="0"/>
              <a:t> health and mental wellbeing</a:t>
            </a:r>
            <a:endParaRPr lang="en-GB" dirty="0"/>
          </a:p>
        </p:txBody>
      </p:sp>
      <p:sp>
        <p:nvSpPr>
          <p:cNvPr id="4" name="Slide Number Placeholder 3"/>
          <p:cNvSpPr>
            <a:spLocks noGrp="1"/>
          </p:cNvSpPr>
          <p:nvPr>
            <p:ph type="sldNum" sz="quarter" idx="10"/>
          </p:nvPr>
        </p:nvSpPr>
        <p:spPr/>
        <p:txBody>
          <a:bodyPr/>
          <a:lstStyle/>
          <a:p>
            <a:fld id="{60BF9776-877D-4DF4-BD4C-700C84F58D4B}" type="slidenum">
              <a:rPr lang="en-GB" smtClean="0"/>
              <a:t>6</a:t>
            </a:fld>
            <a:endParaRPr lang="en-GB"/>
          </a:p>
        </p:txBody>
      </p:sp>
    </p:spTree>
    <p:extLst>
      <p:ext uri="{BB962C8B-B14F-4D97-AF65-F5344CB8AC3E}">
        <p14:creationId xmlns:p14="http://schemas.microsoft.com/office/powerpoint/2010/main" val="5561839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All</a:t>
            </a:r>
            <a:r>
              <a:rPr lang="en-GB" baseline="0" dirty="0" smtClean="0"/>
              <a:t> these areas from the previous 3 slides are statutory and parents cannot withdraw their children, children can not be withdrawn from the areas that are covered by the statutory science curriculum</a:t>
            </a:r>
            <a:endParaRPr lang="en-GB" dirty="0"/>
          </a:p>
        </p:txBody>
      </p:sp>
      <p:sp>
        <p:nvSpPr>
          <p:cNvPr id="4" name="Slide Number Placeholder 3"/>
          <p:cNvSpPr>
            <a:spLocks noGrp="1"/>
          </p:cNvSpPr>
          <p:nvPr>
            <p:ph type="sldNum" sz="quarter" idx="10"/>
          </p:nvPr>
        </p:nvSpPr>
        <p:spPr/>
        <p:txBody>
          <a:bodyPr/>
          <a:lstStyle/>
          <a:p>
            <a:fld id="{60BF9776-877D-4DF4-BD4C-700C84F58D4B}" type="slidenum">
              <a:rPr lang="en-GB" smtClean="0"/>
              <a:t>7</a:t>
            </a:fld>
            <a:endParaRPr lang="en-GB"/>
          </a:p>
        </p:txBody>
      </p:sp>
    </p:spTree>
    <p:extLst>
      <p:ext uri="{BB962C8B-B14F-4D97-AF65-F5344CB8AC3E}">
        <p14:creationId xmlns:p14="http://schemas.microsoft.com/office/powerpoint/2010/main" val="3896007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Parents can withdraw their children from some or all of the education that is delivered as part of this curriculum, but they cannot withdraw them from the sex</a:t>
            </a:r>
            <a:r>
              <a:rPr lang="en-GB" baseline="0" dirty="0" smtClean="0"/>
              <a:t> education that is part of the science curriculum. This right is transferred to that of the child during the 3</a:t>
            </a:r>
            <a:r>
              <a:rPr lang="en-GB" baseline="30000" dirty="0" smtClean="0"/>
              <a:t>rd</a:t>
            </a:r>
            <a:r>
              <a:rPr lang="en-GB" baseline="0" dirty="0" smtClean="0"/>
              <a:t> term before their 16</a:t>
            </a:r>
            <a:r>
              <a:rPr lang="en-GB" baseline="30000" dirty="0" smtClean="0"/>
              <a:t>th</a:t>
            </a:r>
            <a:r>
              <a:rPr lang="en-GB" baseline="0" dirty="0" smtClean="0"/>
              <a:t> birthday, or when they are 15. It is the school responsibility to ensure they have access to teaching and learning that enables them catch up with their peers.</a:t>
            </a:r>
          </a:p>
          <a:p>
            <a:endParaRPr lang="en-GB" baseline="0" dirty="0" smtClean="0"/>
          </a:p>
          <a:p>
            <a:r>
              <a:rPr lang="en-GB" baseline="0" dirty="0" smtClean="0"/>
              <a:t>At St Luke’s we do not teach sex education that goes beyond the national curriculum for </a:t>
            </a:r>
            <a:r>
              <a:rPr lang="en-GB" baseline="0" dirty="0" smtClean="0"/>
              <a:t>science.</a:t>
            </a:r>
          </a:p>
          <a:p>
            <a:endParaRPr lang="en-GB" baseline="0" dirty="0" smtClean="0"/>
          </a:p>
          <a:p>
            <a:r>
              <a:rPr lang="en-GB" baseline="0" dirty="0" smtClean="0"/>
              <a:t>In withdrawing a child from taught sex education lessons, parents need to be mindful that the vast majority of pupils will be undertaking these lessons.   As such, conversations between pupils may happen during other lessons and on the playground.  Adults will sensitively intervene in such cases, though may not always be aware of such discussions.</a:t>
            </a:r>
            <a:endParaRPr lang="en-GB" dirty="0"/>
          </a:p>
        </p:txBody>
      </p:sp>
      <p:sp>
        <p:nvSpPr>
          <p:cNvPr id="4" name="Slide Number Placeholder 3"/>
          <p:cNvSpPr>
            <a:spLocks noGrp="1"/>
          </p:cNvSpPr>
          <p:nvPr>
            <p:ph type="sldNum" sz="quarter" idx="10"/>
          </p:nvPr>
        </p:nvSpPr>
        <p:spPr/>
        <p:txBody>
          <a:bodyPr/>
          <a:lstStyle/>
          <a:p>
            <a:fld id="{60BF9776-877D-4DF4-BD4C-700C84F58D4B}" type="slidenum">
              <a:rPr lang="en-GB" smtClean="0"/>
              <a:t>8</a:t>
            </a:fld>
            <a:endParaRPr lang="en-GB"/>
          </a:p>
        </p:txBody>
      </p:sp>
    </p:spTree>
    <p:extLst>
      <p:ext uri="{BB962C8B-B14F-4D97-AF65-F5344CB8AC3E}">
        <p14:creationId xmlns:p14="http://schemas.microsoft.com/office/powerpoint/2010/main" val="29691229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guidance states that pupils will</a:t>
            </a:r>
            <a:r>
              <a:rPr lang="en-GB" baseline="0" dirty="0" smtClean="0"/>
              <a:t> be </a:t>
            </a:r>
            <a:r>
              <a:rPr lang="en-GB" dirty="0" smtClean="0"/>
              <a:t>taught the facts and the law about sex, sexuality, sexual health and gender identity – we will do this in an appropriate and inclusive way and at a timely point.</a:t>
            </a:r>
            <a:r>
              <a:rPr lang="en-GB" baseline="0" dirty="0" smtClean="0"/>
              <a:t> </a:t>
            </a:r>
            <a:endParaRPr lang="en-GB" baseline="0" dirty="0" smtClean="0"/>
          </a:p>
          <a:p>
            <a:endParaRPr lang="en-GB" baseline="0" dirty="0" smtClean="0"/>
          </a:p>
          <a:p>
            <a:r>
              <a:rPr lang="en-GB" baseline="0" dirty="0" smtClean="0"/>
              <a:t>When teaching about sex and sexuality, parents will be informed in advance, to support the young person to discuss matters/ issues at home.</a:t>
            </a:r>
            <a:endParaRPr lang="en-GB" dirty="0"/>
          </a:p>
        </p:txBody>
      </p:sp>
      <p:sp>
        <p:nvSpPr>
          <p:cNvPr id="4" name="Slide Number Placeholder 3"/>
          <p:cNvSpPr>
            <a:spLocks noGrp="1"/>
          </p:cNvSpPr>
          <p:nvPr>
            <p:ph type="sldNum" sz="quarter" idx="10"/>
          </p:nvPr>
        </p:nvSpPr>
        <p:spPr/>
        <p:txBody>
          <a:bodyPr/>
          <a:lstStyle/>
          <a:p>
            <a:fld id="{60BF9776-877D-4DF4-BD4C-700C84F58D4B}" type="slidenum">
              <a:rPr lang="en-GB" smtClean="0"/>
              <a:t>9</a:t>
            </a:fld>
            <a:endParaRPr lang="en-GB"/>
          </a:p>
        </p:txBody>
      </p:sp>
    </p:spTree>
    <p:extLst>
      <p:ext uri="{BB962C8B-B14F-4D97-AF65-F5344CB8AC3E}">
        <p14:creationId xmlns:p14="http://schemas.microsoft.com/office/powerpoint/2010/main" val="11658942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0CAA4F4-65B8-4AAF-8486-C328A1E324CB}" type="datetimeFigureOut">
              <a:rPr lang="en-GB" smtClean="0"/>
              <a:t>15/07/2021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5E9A39-F154-4E62-89CF-F236914E1239}" type="slidenum">
              <a:rPr lang="en-GB" smtClean="0"/>
              <a:t>‹#›</a:t>
            </a:fld>
            <a:endParaRPr lang="en-GB"/>
          </a:p>
        </p:txBody>
      </p:sp>
    </p:spTree>
    <p:extLst>
      <p:ext uri="{BB962C8B-B14F-4D97-AF65-F5344CB8AC3E}">
        <p14:creationId xmlns:p14="http://schemas.microsoft.com/office/powerpoint/2010/main" val="35322712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0CAA4F4-65B8-4AAF-8486-C328A1E324CB}" type="datetimeFigureOut">
              <a:rPr lang="en-GB" smtClean="0"/>
              <a:t>15/07/2021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5E9A39-F154-4E62-89CF-F236914E1239}" type="slidenum">
              <a:rPr lang="en-GB" smtClean="0"/>
              <a:t>‹#›</a:t>
            </a:fld>
            <a:endParaRPr lang="en-GB"/>
          </a:p>
        </p:txBody>
      </p:sp>
    </p:spTree>
    <p:extLst>
      <p:ext uri="{BB962C8B-B14F-4D97-AF65-F5344CB8AC3E}">
        <p14:creationId xmlns:p14="http://schemas.microsoft.com/office/powerpoint/2010/main" val="15243314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0CAA4F4-65B8-4AAF-8486-C328A1E324CB}" type="datetimeFigureOut">
              <a:rPr lang="en-GB" smtClean="0"/>
              <a:t>15/07/2021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5E9A39-F154-4E62-89CF-F236914E1239}" type="slidenum">
              <a:rPr lang="en-GB" smtClean="0"/>
              <a:t>‹#›</a:t>
            </a:fld>
            <a:endParaRPr lang="en-GB"/>
          </a:p>
        </p:txBody>
      </p:sp>
    </p:spTree>
    <p:extLst>
      <p:ext uri="{BB962C8B-B14F-4D97-AF65-F5344CB8AC3E}">
        <p14:creationId xmlns:p14="http://schemas.microsoft.com/office/powerpoint/2010/main" val="35414101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0CAA4F4-65B8-4AAF-8486-C328A1E324CB}" type="datetimeFigureOut">
              <a:rPr lang="en-GB" smtClean="0"/>
              <a:t>15/07/2021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5E9A39-F154-4E62-89CF-F236914E1239}" type="slidenum">
              <a:rPr lang="en-GB" smtClean="0"/>
              <a:t>‹#›</a:t>
            </a:fld>
            <a:endParaRPr lang="en-GB"/>
          </a:p>
        </p:txBody>
      </p:sp>
    </p:spTree>
    <p:extLst>
      <p:ext uri="{BB962C8B-B14F-4D97-AF65-F5344CB8AC3E}">
        <p14:creationId xmlns:p14="http://schemas.microsoft.com/office/powerpoint/2010/main" val="1165253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0CAA4F4-65B8-4AAF-8486-C328A1E324CB}" type="datetimeFigureOut">
              <a:rPr lang="en-GB" smtClean="0"/>
              <a:t>15/07/2021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5E9A39-F154-4E62-89CF-F236914E1239}" type="slidenum">
              <a:rPr lang="en-GB" smtClean="0"/>
              <a:t>‹#›</a:t>
            </a:fld>
            <a:endParaRPr lang="en-GB"/>
          </a:p>
        </p:txBody>
      </p:sp>
    </p:spTree>
    <p:extLst>
      <p:ext uri="{BB962C8B-B14F-4D97-AF65-F5344CB8AC3E}">
        <p14:creationId xmlns:p14="http://schemas.microsoft.com/office/powerpoint/2010/main" val="24838525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0CAA4F4-65B8-4AAF-8486-C328A1E324CB}" type="datetimeFigureOut">
              <a:rPr lang="en-GB" smtClean="0"/>
              <a:t>15/07/2021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95E9A39-F154-4E62-89CF-F236914E1239}" type="slidenum">
              <a:rPr lang="en-GB" smtClean="0"/>
              <a:t>‹#›</a:t>
            </a:fld>
            <a:endParaRPr lang="en-GB"/>
          </a:p>
        </p:txBody>
      </p:sp>
    </p:spTree>
    <p:extLst>
      <p:ext uri="{BB962C8B-B14F-4D97-AF65-F5344CB8AC3E}">
        <p14:creationId xmlns:p14="http://schemas.microsoft.com/office/powerpoint/2010/main" val="15414851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0CAA4F4-65B8-4AAF-8486-C328A1E324CB}" type="datetimeFigureOut">
              <a:rPr lang="en-GB" smtClean="0"/>
              <a:t>15/07/2021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95E9A39-F154-4E62-89CF-F236914E1239}" type="slidenum">
              <a:rPr lang="en-GB" smtClean="0"/>
              <a:t>‹#›</a:t>
            </a:fld>
            <a:endParaRPr lang="en-GB"/>
          </a:p>
        </p:txBody>
      </p:sp>
    </p:spTree>
    <p:extLst>
      <p:ext uri="{BB962C8B-B14F-4D97-AF65-F5344CB8AC3E}">
        <p14:creationId xmlns:p14="http://schemas.microsoft.com/office/powerpoint/2010/main" val="38474542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0CAA4F4-65B8-4AAF-8486-C328A1E324CB}" type="datetimeFigureOut">
              <a:rPr lang="en-GB" smtClean="0"/>
              <a:t>15/07/2021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95E9A39-F154-4E62-89CF-F236914E1239}" type="slidenum">
              <a:rPr lang="en-GB" smtClean="0"/>
              <a:t>‹#›</a:t>
            </a:fld>
            <a:endParaRPr lang="en-GB"/>
          </a:p>
        </p:txBody>
      </p:sp>
    </p:spTree>
    <p:extLst>
      <p:ext uri="{BB962C8B-B14F-4D97-AF65-F5344CB8AC3E}">
        <p14:creationId xmlns:p14="http://schemas.microsoft.com/office/powerpoint/2010/main" val="2728763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CAA4F4-65B8-4AAF-8486-C328A1E324CB}" type="datetimeFigureOut">
              <a:rPr lang="en-GB" smtClean="0"/>
              <a:t>15/07/2021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95E9A39-F154-4E62-89CF-F236914E1239}" type="slidenum">
              <a:rPr lang="en-GB" smtClean="0"/>
              <a:t>‹#›</a:t>
            </a:fld>
            <a:endParaRPr lang="en-GB"/>
          </a:p>
        </p:txBody>
      </p:sp>
    </p:spTree>
    <p:extLst>
      <p:ext uri="{BB962C8B-B14F-4D97-AF65-F5344CB8AC3E}">
        <p14:creationId xmlns:p14="http://schemas.microsoft.com/office/powerpoint/2010/main" val="13239080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0CAA4F4-65B8-4AAF-8486-C328A1E324CB}" type="datetimeFigureOut">
              <a:rPr lang="en-GB" smtClean="0"/>
              <a:t>15/07/2021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95E9A39-F154-4E62-89CF-F236914E1239}" type="slidenum">
              <a:rPr lang="en-GB" smtClean="0"/>
              <a:t>‹#›</a:t>
            </a:fld>
            <a:endParaRPr lang="en-GB"/>
          </a:p>
        </p:txBody>
      </p:sp>
    </p:spTree>
    <p:extLst>
      <p:ext uri="{BB962C8B-B14F-4D97-AF65-F5344CB8AC3E}">
        <p14:creationId xmlns:p14="http://schemas.microsoft.com/office/powerpoint/2010/main" val="1676240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0CAA4F4-65B8-4AAF-8486-C328A1E324CB}" type="datetimeFigureOut">
              <a:rPr lang="en-GB" smtClean="0"/>
              <a:t>15/07/2021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95E9A39-F154-4E62-89CF-F236914E1239}" type="slidenum">
              <a:rPr lang="en-GB" smtClean="0"/>
              <a:t>‹#›</a:t>
            </a:fld>
            <a:endParaRPr lang="en-GB"/>
          </a:p>
        </p:txBody>
      </p:sp>
    </p:spTree>
    <p:extLst>
      <p:ext uri="{BB962C8B-B14F-4D97-AF65-F5344CB8AC3E}">
        <p14:creationId xmlns:p14="http://schemas.microsoft.com/office/powerpoint/2010/main" val="28100358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CAA4F4-65B8-4AAF-8486-C328A1E324CB}" type="datetimeFigureOut">
              <a:rPr lang="en-GB" smtClean="0"/>
              <a:t>15/07/2021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5E9A39-F154-4E62-89CF-F236914E1239}" type="slidenum">
              <a:rPr lang="en-GB" smtClean="0"/>
              <a:t>‹#›</a:t>
            </a:fld>
            <a:endParaRPr lang="en-GB"/>
          </a:p>
        </p:txBody>
      </p:sp>
    </p:spTree>
    <p:extLst>
      <p:ext uri="{BB962C8B-B14F-4D97-AF65-F5344CB8AC3E}">
        <p14:creationId xmlns:p14="http://schemas.microsoft.com/office/powerpoint/2010/main" val="10494542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6.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png"/><Relationship Id="rId7" Type="http://schemas.openxmlformats.org/officeDocument/2006/relationships/diagramColors" Target="../diagrams/colors1.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6858000"/>
          </a:xfrm>
          <a:prstGeom prst="rect">
            <a:avLst/>
          </a:prstGeom>
          <a:solidFill>
            <a:srgbClr val="4E617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ctrTitle"/>
          </p:nvPr>
        </p:nvSpPr>
        <p:spPr>
          <a:xfrm>
            <a:off x="1524000" y="457200"/>
            <a:ext cx="9144000" cy="1695018"/>
          </a:xfrm>
        </p:spPr>
        <p:txBody>
          <a:bodyPr>
            <a:normAutofit fontScale="90000"/>
          </a:bodyPr>
          <a:lstStyle/>
          <a:p>
            <a:r>
              <a:rPr lang="en-GB" b="1" dirty="0" smtClean="0">
                <a:solidFill>
                  <a:schemeClr val="bg1"/>
                </a:solidFill>
              </a:rPr>
              <a:t>Relationships, Sex and Health Education</a:t>
            </a:r>
            <a:r>
              <a:rPr lang="en-GB" dirty="0" smtClean="0"/>
              <a:t> </a:t>
            </a:r>
            <a:endParaRPr lang="en-GB" dirty="0"/>
          </a:p>
        </p:txBody>
      </p:sp>
      <p:sp>
        <p:nvSpPr>
          <p:cNvPr id="3" name="Subtitle 2"/>
          <p:cNvSpPr>
            <a:spLocks noGrp="1"/>
          </p:cNvSpPr>
          <p:nvPr>
            <p:ph type="subTitle" idx="1"/>
          </p:nvPr>
        </p:nvSpPr>
        <p:spPr>
          <a:xfrm>
            <a:off x="1524000" y="2152218"/>
            <a:ext cx="9144000" cy="526617"/>
          </a:xfrm>
        </p:spPr>
        <p:txBody>
          <a:bodyPr/>
          <a:lstStyle/>
          <a:p>
            <a:r>
              <a:rPr lang="en-GB" dirty="0" smtClean="0">
                <a:solidFill>
                  <a:schemeClr val="bg1"/>
                </a:solidFill>
              </a:rPr>
              <a:t>St Luke’s Provision within </a:t>
            </a:r>
            <a:r>
              <a:rPr lang="en-GB" dirty="0" smtClean="0">
                <a:solidFill>
                  <a:schemeClr val="bg1"/>
                </a:solidFill>
              </a:rPr>
              <a:t>our</a:t>
            </a:r>
            <a:r>
              <a:rPr lang="en-GB" dirty="0" smtClean="0">
                <a:solidFill>
                  <a:schemeClr val="bg1"/>
                </a:solidFill>
              </a:rPr>
              <a:t> </a:t>
            </a:r>
            <a:r>
              <a:rPr lang="en-GB" b="1" dirty="0" smtClean="0">
                <a:solidFill>
                  <a:schemeClr val="bg1"/>
                </a:solidFill>
              </a:rPr>
              <a:t>Personal Development </a:t>
            </a:r>
            <a:r>
              <a:rPr lang="en-GB" dirty="0" smtClean="0">
                <a:solidFill>
                  <a:schemeClr val="bg1"/>
                </a:solidFill>
              </a:rPr>
              <a:t>curriculum area.</a:t>
            </a:r>
            <a:endParaRPr lang="en-GB" dirty="0">
              <a:solidFill>
                <a:schemeClr val="bg1"/>
              </a:solidFill>
            </a:endParaRPr>
          </a:p>
        </p:txBody>
      </p:sp>
      <p:pic>
        <p:nvPicPr>
          <p:cNvPr id="1026" name="Picture 2" descr="St Luke's Schoo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82746" y="5180157"/>
            <a:ext cx="1143000" cy="147637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sex education pictur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72570" y="2836492"/>
            <a:ext cx="7046860" cy="33693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76372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LGBT inclusive lessons</a:t>
            </a:r>
            <a:endParaRPr lang="en-GB" dirty="0"/>
          </a:p>
        </p:txBody>
      </p:sp>
      <p:sp>
        <p:nvSpPr>
          <p:cNvPr id="3" name="Content Placeholder 2"/>
          <p:cNvSpPr>
            <a:spLocks noGrp="1"/>
          </p:cNvSpPr>
          <p:nvPr>
            <p:ph idx="1"/>
          </p:nvPr>
        </p:nvSpPr>
        <p:spPr/>
        <p:txBody>
          <a:bodyPr>
            <a:normAutofit/>
          </a:bodyPr>
          <a:lstStyle/>
          <a:p>
            <a:r>
              <a:rPr lang="en-GB" dirty="0" smtClean="0">
                <a:latin typeface="+mj-lt"/>
              </a:rPr>
              <a:t>LGBT inclusive lessons are covered as part of Relationships Education, therefore parents cannot withdraw their children from these lessons.</a:t>
            </a:r>
          </a:p>
          <a:p>
            <a:endParaRPr lang="en-GB" dirty="0" smtClean="0">
              <a:latin typeface="+mj-lt"/>
            </a:endParaRPr>
          </a:p>
          <a:p>
            <a:r>
              <a:rPr lang="en-GB" dirty="0" smtClean="0">
                <a:latin typeface="+mj-lt"/>
              </a:rPr>
              <a:t>Schools must consult parents when deciding what content will be covered as part of Relationships Education, including LGBT inclusive lessons. </a:t>
            </a:r>
          </a:p>
          <a:p>
            <a:endParaRPr lang="en-GB" dirty="0" smtClean="0">
              <a:latin typeface="+mj-lt"/>
            </a:endParaRPr>
          </a:p>
          <a:p>
            <a:r>
              <a:rPr lang="en-GB" dirty="0" smtClean="0">
                <a:latin typeface="+mj-lt"/>
              </a:rPr>
              <a:t>Parents cannot veto these lessons</a:t>
            </a:r>
          </a:p>
          <a:p>
            <a:endParaRPr lang="en-GB" dirty="0" smtClean="0"/>
          </a:p>
        </p:txBody>
      </p:sp>
      <p:pic>
        <p:nvPicPr>
          <p:cNvPr id="4" name="Picture 2" descr="St Luke's Schoo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82746" y="5180157"/>
            <a:ext cx="1143000" cy="1476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53378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0" y="0"/>
            <a:ext cx="12205250" cy="6870787"/>
          </a:xfrm>
          <a:prstGeom prst="rect">
            <a:avLst/>
          </a:prstGeom>
        </p:spPr>
      </p:pic>
      <p:sp>
        <p:nvSpPr>
          <p:cNvPr id="2" name="Title 1"/>
          <p:cNvSpPr>
            <a:spLocks noGrp="1"/>
          </p:cNvSpPr>
          <p:nvPr>
            <p:ph type="ctrTitle"/>
          </p:nvPr>
        </p:nvSpPr>
        <p:spPr>
          <a:xfrm>
            <a:off x="1524000" y="1122362"/>
            <a:ext cx="9144000" cy="2479675"/>
          </a:xfrm>
        </p:spPr>
        <p:txBody>
          <a:bodyPr>
            <a:normAutofit/>
          </a:bodyPr>
          <a:lstStyle/>
          <a:p>
            <a:r>
              <a:rPr lang="en-GB" b="1" dirty="0" smtClean="0">
                <a:solidFill>
                  <a:schemeClr val="bg1"/>
                </a:solidFill>
              </a:rPr>
              <a:t>What would you expect to be covered as part of </a:t>
            </a:r>
            <a:r>
              <a:rPr lang="en-GB" b="1" dirty="0" smtClean="0">
                <a:solidFill>
                  <a:schemeClr val="bg1"/>
                </a:solidFill>
              </a:rPr>
              <a:t>RSHE</a:t>
            </a:r>
            <a:r>
              <a:rPr lang="en-GB" b="1" dirty="0" smtClean="0">
                <a:solidFill>
                  <a:schemeClr val="bg1"/>
                </a:solidFill>
              </a:rPr>
              <a:t>?</a:t>
            </a:r>
            <a:endParaRPr lang="en-GB" dirty="0"/>
          </a:p>
        </p:txBody>
      </p:sp>
      <p:sp>
        <p:nvSpPr>
          <p:cNvPr id="3" name="Subtitle 2"/>
          <p:cNvSpPr>
            <a:spLocks noGrp="1"/>
          </p:cNvSpPr>
          <p:nvPr>
            <p:ph type="subTitle" idx="1"/>
          </p:nvPr>
        </p:nvSpPr>
        <p:spPr/>
        <p:txBody>
          <a:bodyPr/>
          <a:lstStyle/>
          <a:p>
            <a:r>
              <a:rPr lang="en-GB" dirty="0" smtClean="0">
                <a:solidFill>
                  <a:schemeClr val="bg1"/>
                </a:solidFill>
              </a:rPr>
              <a:t>Here at St Luke’s School</a:t>
            </a:r>
            <a:endParaRPr lang="en-GB" dirty="0">
              <a:solidFill>
                <a:schemeClr val="bg1"/>
              </a:solidFill>
            </a:endParaRPr>
          </a:p>
        </p:txBody>
      </p:sp>
      <p:pic>
        <p:nvPicPr>
          <p:cNvPr id="4" name="Picture 2" descr="St Luke's School"/>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882746" y="5180157"/>
            <a:ext cx="1143000" cy="1476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65261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Why is </a:t>
            </a:r>
            <a:r>
              <a:rPr lang="en-GB" dirty="0" smtClean="0"/>
              <a:t>RSHE </a:t>
            </a:r>
            <a:r>
              <a:rPr lang="en-GB" dirty="0" smtClean="0"/>
              <a:t>important for our </a:t>
            </a:r>
            <a:r>
              <a:rPr lang="en-GB" dirty="0" smtClean="0"/>
              <a:t>pupils?</a:t>
            </a:r>
            <a:endParaRPr lang="en-GB" dirty="0"/>
          </a:p>
        </p:txBody>
      </p:sp>
      <p:sp>
        <p:nvSpPr>
          <p:cNvPr id="5" name="TextBox 4"/>
          <p:cNvSpPr txBox="1"/>
          <p:nvPr/>
        </p:nvSpPr>
        <p:spPr>
          <a:xfrm>
            <a:off x="635000" y="1825625"/>
            <a:ext cx="4775200" cy="954107"/>
          </a:xfrm>
          <a:prstGeom prst="rect">
            <a:avLst/>
          </a:prstGeom>
          <a:noFill/>
        </p:spPr>
        <p:txBody>
          <a:bodyPr wrap="square" rtlCol="0">
            <a:spAutoFit/>
          </a:bodyPr>
          <a:lstStyle/>
          <a:p>
            <a:r>
              <a:rPr lang="en-GB" sz="2800" dirty="0" smtClean="0"/>
              <a:t>Pupils with SEND are more vulnerable</a:t>
            </a:r>
            <a:endParaRPr lang="en-GB" sz="2800" dirty="0"/>
          </a:p>
        </p:txBody>
      </p:sp>
      <p:sp>
        <p:nvSpPr>
          <p:cNvPr id="7" name="TextBox 6"/>
          <p:cNvSpPr txBox="1"/>
          <p:nvPr/>
        </p:nvSpPr>
        <p:spPr>
          <a:xfrm>
            <a:off x="635000" y="3047187"/>
            <a:ext cx="4832782" cy="1384995"/>
          </a:xfrm>
          <a:prstGeom prst="rect">
            <a:avLst/>
          </a:prstGeom>
          <a:noFill/>
        </p:spPr>
        <p:txBody>
          <a:bodyPr wrap="square" rtlCol="0">
            <a:spAutoFit/>
          </a:bodyPr>
          <a:lstStyle/>
          <a:p>
            <a:pPr algn="just"/>
            <a:r>
              <a:rPr lang="en-GB" sz="2800" dirty="0" smtClean="0"/>
              <a:t>Young people with SEND face barriers to having personal and sexual relationships</a:t>
            </a:r>
            <a:endParaRPr lang="en-GB" sz="2800" dirty="0"/>
          </a:p>
        </p:txBody>
      </p:sp>
      <p:sp>
        <p:nvSpPr>
          <p:cNvPr id="8" name="TextBox 7"/>
          <p:cNvSpPr txBox="1"/>
          <p:nvPr/>
        </p:nvSpPr>
        <p:spPr>
          <a:xfrm>
            <a:off x="667182" y="4699637"/>
            <a:ext cx="4800600" cy="1384995"/>
          </a:xfrm>
          <a:prstGeom prst="rect">
            <a:avLst/>
          </a:prstGeom>
          <a:noFill/>
        </p:spPr>
        <p:txBody>
          <a:bodyPr wrap="square" rtlCol="0">
            <a:spAutoFit/>
          </a:bodyPr>
          <a:lstStyle/>
          <a:p>
            <a:pPr algn="just"/>
            <a:r>
              <a:rPr lang="en-GB" sz="2800" dirty="0" smtClean="0"/>
              <a:t>Meeting people can be more difficult and social isolation is common</a:t>
            </a:r>
            <a:endParaRPr lang="en-GB" sz="2800" dirty="0"/>
          </a:p>
        </p:txBody>
      </p:sp>
      <p:sp>
        <p:nvSpPr>
          <p:cNvPr id="9" name="TextBox 8"/>
          <p:cNvSpPr txBox="1"/>
          <p:nvPr/>
        </p:nvSpPr>
        <p:spPr>
          <a:xfrm>
            <a:off x="7256755" y="1825625"/>
            <a:ext cx="4800600" cy="954107"/>
          </a:xfrm>
          <a:prstGeom prst="rect">
            <a:avLst/>
          </a:prstGeom>
          <a:noFill/>
        </p:spPr>
        <p:txBody>
          <a:bodyPr wrap="square" rtlCol="0">
            <a:spAutoFit/>
          </a:bodyPr>
          <a:lstStyle/>
          <a:p>
            <a:r>
              <a:rPr lang="en-GB" sz="2800" dirty="0" smtClean="0"/>
              <a:t>Importance of knowing how to keep themselves safe</a:t>
            </a:r>
            <a:endParaRPr lang="en-GB" sz="2800" dirty="0"/>
          </a:p>
        </p:txBody>
      </p:sp>
      <p:sp>
        <p:nvSpPr>
          <p:cNvPr id="10" name="TextBox 9"/>
          <p:cNvSpPr txBox="1"/>
          <p:nvPr/>
        </p:nvSpPr>
        <p:spPr>
          <a:xfrm>
            <a:off x="7321119" y="3046374"/>
            <a:ext cx="4800600" cy="1815882"/>
          </a:xfrm>
          <a:prstGeom prst="rect">
            <a:avLst/>
          </a:prstGeom>
          <a:noFill/>
        </p:spPr>
        <p:txBody>
          <a:bodyPr wrap="square" rtlCol="0">
            <a:spAutoFit/>
          </a:bodyPr>
          <a:lstStyle/>
          <a:p>
            <a:r>
              <a:rPr lang="en-GB" sz="2800" dirty="0" smtClean="0"/>
              <a:t>In response to puberty, pupils deserve to understand what is happening to their bodies/how to deal with changes that occur</a:t>
            </a:r>
            <a:endParaRPr lang="en-GB" sz="2800" dirty="0"/>
          </a:p>
        </p:txBody>
      </p:sp>
      <p:sp>
        <p:nvSpPr>
          <p:cNvPr id="11" name="TextBox 10"/>
          <p:cNvSpPr txBox="1"/>
          <p:nvPr/>
        </p:nvSpPr>
        <p:spPr>
          <a:xfrm>
            <a:off x="7256755" y="4997193"/>
            <a:ext cx="4800600" cy="954107"/>
          </a:xfrm>
          <a:prstGeom prst="rect">
            <a:avLst/>
          </a:prstGeom>
          <a:noFill/>
        </p:spPr>
        <p:txBody>
          <a:bodyPr wrap="square" rtlCol="0">
            <a:spAutoFit/>
          </a:bodyPr>
          <a:lstStyle/>
          <a:p>
            <a:r>
              <a:rPr lang="en-GB" sz="2800" dirty="0" smtClean="0"/>
              <a:t>Developing skills for independent adult life</a:t>
            </a:r>
            <a:endParaRPr lang="en-GB" sz="2800" dirty="0"/>
          </a:p>
        </p:txBody>
      </p:sp>
      <p:pic>
        <p:nvPicPr>
          <p:cNvPr id="12" name="Picture 2" descr="St Luke's Schoo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82746" y="5180157"/>
            <a:ext cx="1143000" cy="1476375"/>
          </a:xfrm>
          <a:prstGeom prst="rect">
            <a:avLst/>
          </a:prstGeom>
          <a:noFill/>
          <a:extLst>
            <a:ext uri="{909E8E84-426E-40DD-AFC4-6F175D3DCCD1}">
              <a14:hiddenFill xmlns:a14="http://schemas.microsoft.com/office/drawing/2010/main">
                <a:solidFill>
                  <a:srgbClr val="FFFFFF"/>
                </a:solidFill>
              </a14:hiddenFill>
            </a:ext>
          </a:extLst>
        </p:spPr>
      </p:pic>
      <p:pic>
        <p:nvPicPr>
          <p:cNvPr id="13" name="Content Placeholder 12"/>
          <p:cNvPicPr>
            <a:picLocks noGrp="1" noChangeAspect="1"/>
          </p:cNvPicPr>
          <p:nvPr>
            <p:ph idx="1"/>
          </p:nvPr>
        </p:nvPicPr>
        <p:blipFill>
          <a:blip r:embed="rId4">
            <a:clrChange>
              <a:clrFrom>
                <a:srgbClr val="FFFFFF"/>
              </a:clrFrom>
              <a:clrTo>
                <a:srgbClr val="FFFFFF">
                  <a:alpha val="0"/>
                </a:srgbClr>
              </a:clrTo>
            </a:clrChange>
          </a:blip>
          <a:stretch>
            <a:fillRect/>
          </a:stretch>
        </p:blipFill>
        <p:spPr>
          <a:xfrm>
            <a:off x="4555626" y="1690688"/>
            <a:ext cx="3826374" cy="5167312"/>
          </a:xfrm>
          <a:prstGeom prst="rect">
            <a:avLst/>
          </a:prstGeom>
        </p:spPr>
      </p:pic>
    </p:spTree>
    <p:extLst>
      <p:ext uri="{BB962C8B-B14F-4D97-AF65-F5344CB8AC3E}">
        <p14:creationId xmlns:p14="http://schemas.microsoft.com/office/powerpoint/2010/main" val="19241451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Making </a:t>
            </a:r>
            <a:r>
              <a:rPr lang="en-GB" dirty="0" smtClean="0"/>
              <a:t>RSHE </a:t>
            </a:r>
            <a:r>
              <a:rPr lang="en-GB" dirty="0" smtClean="0"/>
              <a:t>relevant to our learners</a:t>
            </a:r>
            <a:endParaRPr lang="en-GB" dirty="0"/>
          </a:p>
        </p:txBody>
      </p:sp>
      <p:sp>
        <p:nvSpPr>
          <p:cNvPr id="3" name="Content Placeholder 2"/>
          <p:cNvSpPr>
            <a:spLocks noGrp="1"/>
          </p:cNvSpPr>
          <p:nvPr>
            <p:ph idx="1"/>
          </p:nvPr>
        </p:nvSpPr>
        <p:spPr>
          <a:xfrm>
            <a:off x="838200" y="1622425"/>
            <a:ext cx="10515600" cy="4351338"/>
          </a:xfrm>
        </p:spPr>
        <p:txBody>
          <a:bodyPr>
            <a:normAutofit lnSpcReduction="10000"/>
          </a:bodyPr>
          <a:lstStyle/>
          <a:p>
            <a:r>
              <a:rPr lang="en-GB" dirty="0" smtClean="0">
                <a:latin typeface="+mj-lt"/>
              </a:rPr>
              <a:t>Framed </a:t>
            </a:r>
            <a:r>
              <a:rPr lang="en-GB" dirty="0" smtClean="0">
                <a:latin typeface="+mj-lt"/>
              </a:rPr>
              <a:t>within our</a:t>
            </a:r>
            <a:r>
              <a:rPr lang="en-GB" dirty="0" smtClean="0">
                <a:latin typeface="+mj-lt"/>
              </a:rPr>
              <a:t> </a:t>
            </a:r>
            <a:r>
              <a:rPr lang="en-GB" dirty="0" smtClean="0">
                <a:latin typeface="+mj-lt"/>
              </a:rPr>
              <a:t>Personal </a:t>
            </a:r>
            <a:r>
              <a:rPr lang="en-GB" dirty="0" smtClean="0">
                <a:latin typeface="+mj-lt"/>
              </a:rPr>
              <a:t>Development teaching</a:t>
            </a:r>
          </a:p>
          <a:p>
            <a:r>
              <a:rPr lang="en-GB" dirty="0" smtClean="0">
                <a:latin typeface="+mj-lt"/>
              </a:rPr>
              <a:t>P</a:t>
            </a:r>
            <a:r>
              <a:rPr lang="en-GB" dirty="0" smtClean="0">
                <a:latin typeface="+mj-lt"/>
              </a:rPr>
              <a:t>reparation </a:t>
            </a:r>
            <a:r>
              <a:rPr lang="en-GB" dirty="0" smtClean="0">
                <a:latin typeface="+mj-lt"/>
              </a:rPr>
              <a:t>for </a:t>
            </a:r>
            <a:r>
              <a:rPr lang="en-GB" dirty="0" smtClean="0">
                <a:latin typeface="+mj-lt"/>
              </a:rPr>
              <a:t>adulthood by </a:t>
            </a:r>
            <a:r>
              <a:rPr lang="en-GB" dirty="0" smtClean="0">
                <a:latin typeface="+mj-lt"/>
              </a:rPr>
              <a:t>developing skills for later life</a:t>
            </a:r>
          </a:p>
          <a:p>
            <a:r>
              <a:rPr lang="en-GB" dirty="0" smtClean="0">
                <a:latin typeface="+mj-lt"/>
              </a:rPr>
              <a:t>Focus on </a:t>
            </a:r>
            <a:r>
              <a:rPr lang="en-GB" dirty="0" smtClean="0">
                <a:latin typeface="+mj-lt"/>
              </a:rPr>
              <a:t>healthy </a:t>
            </a:r>
            <a:r>
              <a:rPr lang="en-GB" dirty="0" smtClean="0">
                <a:latin typeface="+mj-lt"/>
              </a:rPr>
              <a:t>friendships and relationships and being part of the community</a:t>
            </a:r>
          </a:p>
          <a:p>
            <a:r>
              <a:rPr lang="en-GB" dirty="0" smtClean="0">
                <a:latin typeface="+mj-lt"/>
              </a:rPr>
              <a:t>Tools for keeping self safe including consent, boundaries and owning own feelings</a:t>
            </a:r>
          </a:p>
          <a:p>
            <a:r>
              <a:rPr lang="en-GB" dirty="0" smtClean="0">
                <a:latin typeface="+mj-lt"/>
              </a:rPr>
              <a:t>Shapes personal identity and respecting individual choices and preferences</a:t>
            </a:r>
          </a:p>
          <a:p>
            <a:r>
              <a:rPr lang="en-GB" dirty="0" smtClean="0">
                <a:latin typeface="+mj-lt"/>
              </a:rPr>
              <a:t>Using informal opportunities for learning as well as formal </a:t>
            </a:r>
            <a:r>
              <a:rPr lang="en-GB" dirty="0" smtClean="0">
                <a:latin typeface="+mj-lt"/>
              </a:rPr>
              <a:t>e.g</a:t>
            </a:r>
            <a:r>
              <a:rPr lang="en-GB" dirty="0" smtClean="0">
                <a:latin typeface="+mj-lt"/>
              </a:rPr>
              <a:t>. </a:t>
            </a:r>
            <a:r>
              <a:rPr lang="en-GB" dirty="0" smtClean="0">
                <a:latin typeface="+mj-lt"/>
              </a:rPr>
              <a:t>queueing </a:t>
            </a:r>
            <a:r>
              <a:rPr lang="en-GB" dirty="0" smtClean="0">
                <a:latin typeface="+mj-lt"/>
              </a:rPr>
              <a:t>at lunch time, care routines, practicing and embedding skills</a:t>
            </a:r>
            <a:endParaRPr lang="en-GB" dirty="0">
              <a:latin typeface="+mj-lt"/>
            </a:endParaRPr>
          </a:p>
        </p:txBody>
      </p:sp>
      <p:pic>
        <p:nvPicPr>
          <p:cNvPr id="4" name="Picture 2" descr="St Luke's Schoo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82746" y="5180157"/>
            <a:ext cx="1143000" cy="1476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513540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Safeguarding and relationships</a:t>
            </a:r>
            <a:endParaRPr lang="en-GB" dirty="0"/>
          </a:p>
        </p:txBody>
      </p:sp>
      <p:sp>
        <p:nvSpPr>
          <p:cNvPr id="3" name="Content Placeholder 2"/>
          <p:cNvSpPr>
            <a:spLocks noGrp="1"/>
          </p:cNvSpPr>
          <p:nvPr>
            <p:ph idx="1"/>
          </p:nvPr>
        </p:nvSpPr>
        <p:spPr/>
        <p:txBody>
          <a:bodyPr>
            <a:normAutofit/>
          </a:bodyPr>
          <a:lstStyle/>
          <a:p>
            <a:pPr>
              <a:lnSpc>
                <a:spcPct val="100000"/>
              </a:lnSpc>
              <a:buSzPct val="100000"/>
            </a:pPr>
            <a:r>
              <a:rPr lang="en-GB" dirty="0">
                <a:latin typeface="+mj-lt"/>
              </a:rPr>
              <a:t>I</a:t>
            </a:r>
            <a:r>
              <a:rPr lang="en-GB" dirty="0" smtClean="0">
                <a:latin typeface="+mj-lt"/>
              </a:rPr>
              <a:t>mportance of knowing the difference between healthy and unhealthy or potentially exploitative relationships</a:t>
            </a:r>
          </a:p>
          <a:p>
            <a:pPr>
              <a:lnSpc>
                <a:spcPct val="100000"/>
              </a:lnSpc>
              <a:buSzPct val="100000"/>
            </a:pPr>
            <a:r>
              <a:rPr lang="en-GB" dirty="0" smtClean="0">
                <a:latin typeface="+mj-lt"/>
              </a:rPr>
              <a:t>Knowing how to create and sustain good friendships and</a:t>
            </a:r>
            <a:r>
              <a:rPr lang="en-GB" dirty="0" smtClean="0">
                <a:solidFill>
                  <a:schemeClr val="bg1">
                    <a:lumMod val="85000"/>
                  </a:schemeClr>
                </a:solidFill>
                <a:latin typeface="+mj-lt"/>
              </a:rPr>
              <a:t> </a:t>
            </a:r>
            <a:r>
              <a:rPr lang="en-GB" dirty="0" smtClean="0">
                <a:latin typeface="+mj-lt"/>
              </a:rPr>
              <a:t>relationships to enrich life, ask for support and guard against isolation</a:t>
            </a:r>
          </a:p>
          <a:p>
            <a:pPr>
              <a:lnSpc>
                <a:spcPct val="100000"/>
              </a:lnSpc>
              <a:buSzPct val="100000"/>
            </a:pPr>
            <a:r>
              <a:rPr lang="en-GB" dirty="0" smtClean="0">
                <a:latin typeface="+mj-lt"/>
              </a:rPr>
              <a:t>Developing an awareness and understanding of diversity</a:t>
            </a:r>
          </a:p>
        </p:txBody>
      </p:sp>
      <p:pic>
        <p:nvPicPr>
          <p:cNvPr id="4" name="Picture 2" descr="St Luke's Schoo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82746" y="5180157"/>
            <a:ext cx="1143000" cy="1476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942342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0" y="0"/>
            <a:ext cx="12205250" cy="6870787"/>
          </a:xfrm>
          <a:prstGeom prst="rect">
            <a:avLst/>
          </a:prstGeom>
        </p:spPr>
      </p:pic>
      <p:sp>
        <p:nvSpPr>
          <p:cNvPr id="2" name="Title 1"/>
          <p:cNvSpPr>
            <a:spLocks noGrp="1"/>
          </p:cNvSpPr>
          <p:nvPr>
            <p:ph type="ctrTitle"/>
          </p:nvPr>
        </p:nvSpPr>
        <p:spPr>
          <a:xfrm>
            <a:off x="1524000" y="1122362"/>
            <a:ext cx="9144000" cy="2479675"/>
          </a:xfrm>
        </p:spPr>
        <p:txBody>
          <a:bodyPr>
            <a:normAutofit/>
          </a:bodyPr>
          <a:lstStyle/>
          <a:p>
            <a:r>
              <a:rPr lang="en-GB" b="1" dirty="0" smtClean="0">
                <a:solidFill>
                  <a:schemeClr val="bg1"/>
                </a:solidFill>
              </a:rPr>
              <a:t>Themes and Topic Areas</a:t>
            </a:r>
            <a:endParaRPr lang="en-GB" dirty="0"/>
          </a:p>
        </p:txBody>
      </p:sp>
      <p:pic>
        <p:nvPicPr>
          <p:cNvPr id="4" name="Picture 2" descr="St Luke's School"/>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882746" y="5180157"/>
            <a:ext cx="1143000" cy="1476375"/>
          </a:xfrm>
          <a:prstGeom prst="rect">
            <a:avLst/>
          </a:prstGeom>
          <a:noFill/>
          <a:extLst>
            <a:ext uri="{909E8E84-426E-40DD-AFC4-6F175D3DCCD1}">
              <a14:hiddenFill xmlns:a14="http://schemas.microsoft.com/office/drawing/2010/main">
                <a:solidFill>
                  <a:srgbClr val="FFFFFF"/>
                </a:solidFill>
              </a14:hiddenFill>
            </a:ext>
          </a:extLst>
        </p:spPr>
      </p:pic>
      <p:sp>
        <p:nvSpPr>
          <p:cNvPr id="6" name="Subtitle 5"/>
          <p:cNvSpPr>
            <a:spLocks noGrp="1"/>
          </p:cNvSpPr>
          <p:nvPr>
            <p:ph type="subTitle" idx="1"/>
          </p:nvPr>
        </p:nvSpPr>
        <p:spPr/>
        <p:txBody>
          <a:bodyPr/>
          <a:lstStyle/>
          <a:p>
            <a:r>
              <a:rPr lang="en-GB" dirty="0" smtClean="0"/>
              <a:t>We have 6 topic areas , each with sub themes</a:t>
            </a:r>
            <a:endParaRPr lang="en-GB" dirty="0"/>
          </a:p>
        </p:txBody>
      </p:sp>
    </p:spTree>
    <p:extLst>
      <p:ext uri="{BB962C8B-B14F-4D97-AF65-F5344CB8AC3E}">
        <p14:creationId xmlns:p14="http://schemas.microsoft.com/office/powerpoint/2010/main" val="803437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5321" y="2583024"/>
            <a:ext cx="3655422" cy="1325563"/>
          </a:xfrm>
        </p:spPr>
        <p:txBody>
          <a:bodyPr>
            <a:normAutofit fontScale="90000"/>
          </a:bodyPr>
          <a:lstStyle/>
          <a:p>
            <a:r>
              <a:rPr lang="en-GB" dirty="0" smtClean="0"/>
              <a:t>Six Themes of our </a:t>
            </a:r>
            <a:r>
              <a:rPr lang="en-GB" dirty="0" smtClean="0"/>
              <a:t>Personal Development </a:t>
            </a:r>
            <a:r>
              <a:rPr lang="en-GB" dirty="0" smtClean="0"/>
              <a:t>curriculum framework</a:t>
            </a:r>
            <a:endParaRPr lang="en-GB" dirty="0"/>
          </a:p>
        </p:txBody>
      </p:sp>
      <p:sp>
        <p:nvSpPr>
          <p:cNvPr id="3" name="Content Placeholder 2"/>
          <p:cNvSpPr>
            <a:spLocks noGrp="1"/>
          </p:cNvSpPr>
          <p:nvPr>
            <p:ph idx="1"/>
          </p:nvPr>
        </p:nvSpPr>
        <p:spPr/>
        <p:txBody>
          <a:bodyPr>
            <a:normAutofit/>
          </a:bodyPr>
          <a:lstStyle/>
          <a:p>
            <a:pPr marL="0" indent="0">
              <a:buNone/>
            </a:pPr>
            <a:endParaRPr lang="en-GB" dirty="0" smtClean="0"/>
          </a:p>
          <a:p>
            <a:pPr marL="0" indent="0">
              <a:buNone/>
            </a:pPr>
            <a:endParaRPr lang="en-GB" dirty="0" smtClean="0"/>
          </a:p>
          <a:p>
            <a:pPr marL="0" indent="0">
              <a:buNone/>
            </a:pPr>
            <a:endParaRPr lang="en-GB" dirty="0" smtClean="0"/>
          </a:p>
          <a:p>
            <a:pPr marL="0" indent="0">
              <a:buNone/>
            </a:pPr>
            <a:endParaRPr lang="en-GB" dirty="0" smtClean="0"/>
          </a:p>
          <a:p>
            <a:pPr marL="0" indent="0">
              <a:buNone/>
            </a:pPr>
            <a:endParaRPr lang="en-GB" dirty="0" smtClean="0"/>
          </a:p>
        </p:txBody>
      </p:sp>
      <p:pic>
        <p:nvPicPr>
          <p:cNvPr id="4" name="Picture 2" descr="St Luke's Schoo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82746" y="5180157"/>
            <a:ext cx="1143000" cy="147637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0" name="Diagram 9"/>
          <p:cNvGraphicFramePr/>
          <p:nvPr>
            <p:extLst>
              <p:ext uri="{D42A27DB-BD31-4B8C-83A1-F6EECF244321}">
                <p14:modId xmlns:p14="http://schemas.microsoft.com/office/powerpoint/2010/main" val="952946207"/>
              </p:ext>
            </p:extLst>
          </p:nvPr>
        </p:nvGraphicFramePr>
        <p:xfrm>
          <a:off x="3768272" y="849666"/>
          <a:ext cx="8128000" cy="479227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17864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Self–Awareness </a:t>
            </a:r>
            <a:r>
              <a:rPr lang="en-GB" dirty="0" smtClean="0"/>
              <a:t>Topic Areas</a:t>
            </a:r>
            <a:endParaRPr lang="en-GB" dirty="0"/>
          </a:p>
        </p:txBody>
      </p:sp>
      <p:pic>
        <p:nvPicPr>
          <p:cNvPr id="5" name="Picture 2" descr="St Luke's Schoo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82746" y="5180157"/>
            <a:ext cx="1143000" cy="147637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8" name="Table 7"/>
          <p:cNvGraphicFramePr>
            <a:graphicFrameLocks noGrp="1"/>
          </p:cNvGraphicFramePr>
          <p:nvPr>
            <p:extLst>
              <p:ext uri="{D42A27DB-BD31-4B8C-83A1-F6EECF244321}">
                <p14:modId xmlns:p14="http://schemas.microsoft.com/office/powerpoint/2010/main" val="3433810108"/>
              </p:ext>
            </p:extLst>
          </p:nvPr>
        </p:nvGraphicFramePr>
        <p:xfrm>
          <a:off x="838200" y="1690688"/>
          <a:ext cx="10320867" cy="3122758"/>
        </p:xfrm>
        <a:graphic>
          <a:graphicData uri="http://schemas.openxmlformats.org/drawingml/2006/table">
            <a:tbl>
              <a:tblPr firstRow="1" firstCol="1" bandRow="1">
                <a:tableStyleId>{69CF1AB2-1976-4502-BF36-3FF5EA218861}</a:tableStyleId>
              </a:tblPr>
              <a:tblGrid>
                <a:gridCol w="3440289">
                  <a:extLst>
                    <a:ext uri="{9D8B030D-6E8A-4147-A177-3AD203B41FA5}">
                      <a16:colId xmlns:a16="http://schemas.microsoft.com/office/drawing/2014/main" val="2284873804"/>
                    </a:ext>
                  </a:extLst>
                </a:gridCol>
                <a:gridCol w="3440289">
                  <a:extLst>
                    <a:ext uri="{9D8B030D-6E8A-4147-A177-3AD203B41FA5}">
                      <a16:colId xmlns:a16="http://schemas.microsoft.com/office/drawing/2014/main" val="3091773312"/>
                    </a:ext>
                  </a:extLst>
                </a:gridCol>
                <a:gridCol w="3440289">
                  <a:extLst>
                    <a:ext uri="{9D8B030D-6E8A-4147-A177-3AD203B41FA5}">
                      <a16:colId xmlns:a16="http://schemas.microsoft.com/office/drawing/2014/main" val="331899851"/>
                    </a:ext>
                  </a:extLst>
                </a:gridCol>
              </a:tblGrid>
              <a:tr h="331295">
                <a:tc>
                  <a:txBody>
                    <a:bodyPr/>
                    <a:lstStyle/>
                    <a:p>
                      <a:pPr>
                        <a:lnSpc>
                          <a:spcPct val="107000"/>
                        </a:lnSpc>
                        <a:spcAft>
                          <a:spcPts val="0"/>
                        </a:spcAft>
                      </a:pPr>
                      <a:r>
                        <a:rPr lang="en-GB" sz="2000" dirty="0">
                          <a:effectLst/>
                          <a:latin typeface="+mj-lt"/>
                        </a:rPr>
                        <a:t>Key stage </a:t>
                      </a:r>
                      <a:r>
                        <a:rPr lang="en-GB" sz="2000" dirty="0" smtClean="0">
                          <a:effectLst/>
                          <a:latin typeface="+mj-lt"/>
                        </a:rPr>
                        <a:t>1 and </a:t>
                      </a:r>
                      <a:r>
                        <a:rPr lang="en-GB" sz="2000" dirty="0">
                          <a:effectLst/>
                          <a:latin typeface="+mj-lt"/>
                        </a:rPr>
                        <a:t>2 topic areas</a:t>
                      </a:r>
                      <a:endParaRPr lang="en-GB" sz="2000" dirty="0">
                        <a:effectLst/>
                        <a:latin typeface="+mj-lt"/>
                        <a:ea typeface="Calibri" panose="020F0502020204030204" pitchFamily="34" charset="0"/>
                        <a:cs typeface="Times New Roman" panose="02020603050405020304" pitchFamily="18" charset="0"/>
                      </a:endParaRPr>
                    </a:p>
                  </a:txBody>
                  <a:tcPr marL="68580" marR="68580" marT="0" marB="0" anchor="ctr">
                    <a:solidFill>
                      <a:schemeClr val="accent5">
                        <a:lumMod val="60000"/>
                        <a:lumOff val="40000"/>
                      </a:schemeClr>
                    </a:solidFill>
                  </a:tcPr>
                </a:tc>
                <a:tc>
                  <a:txBody>
                    <a:bodyPr/>
                    <a:lstStyle/>
                    <a:p>
                      <a:pPr>
                        <a:lnSpc>
                          <a:spcPct val="107000"/>
                        </a:lnSpc>
                        <a:spcAft>
                          <a:spcPts val="0"/>
                        </a:spcAft>
                      </a:pPr>
                      <a:r>
                        <a:rPr lang="en-GB" sz="2000">
                          <a:effectLst/>
                          <a:latin typeface="+mj-lt"/>
                        </a:rPr>
                        <a:t>Key stage 3 topic areas</a:t>
                      </a:r>
                      <a:endParaRPr lang="en-GB" sz="2000">
                        <a:effectLst/>
                        <a:latin typeface="+mj-lt"/>
                        <a:ea typeface="Calibri" panose="020F0502020204030204" pitchFamily="34" charset="0"/>
                        <a:cs typeface="Times New Roman" panose="02020603050405020304" pitchFamily="18" charset="0"/>
                      </a:endParaRPr>
                    </a:p>
                  </a:txBody>
                  <a:tcPr marL="68580" marR="68580" marT="0" marB="0" anchor="ctr">
                    <a:solidFill>
                      <a:schemeClr val="accent5">
                        <a:lumMod val="60000"/>
                        <a:lumOff val="40000"/>
                      </a:schemeClr>
                    </a:solidFill>
                  </a:tcPr>
                </a:tc>
                <a:tc>
                  <a:txBody>
                    <a:bodyPr/>
                    <a:lstStyle/>
                    <a:p>
                      <a:pPr>
                        <a:lnSpc>
                          <a:spcPct val="107000"/>
                        </a:lnSpc>
                        <a:spcAft>
                          <a:spcPts val="0"/>
                        </a:spcAft>
                      </a:pPr>
                      <a:r>
                        <a:rPr lang="en-GB" sz="2000" dirty="0">
                          <a:effectLst/>
                          <a:latin typeface="+mj-lt"/>
                        </a:rPr>
                        <a:t>Key stage 4 topic areas</a:t>
                      </a:r>
                      <a:endParaRPr lang="en-GB" sz="2000" dirty="0">
                        <a:effectLst/>
                        <a:latin typeface="+mj-lt"/>
                        <a:ea typeface="Calibri" panose="020F0502020204030204" pitchFamily="34" charset="0"/>
                        <a:cs typeface="Times New Roman" panose="02020603050405020304" pitchFamily="18" charset="0"/>
                      </a:endParaRPr>
                    </a:p>
                  </a:txBody>
                  <a:tcPr marL="68580" marR="68580" marT="0" marB="0" anchor="ctr">
                    <a:solidFill>
                      <a:schemeClr val="accent5">
                        <a:lumMod val="60000"/>
                        <a:lumOff val="40000"/>
                      </a:schemeClr>
                    </a:solidFill>
                  </a:tcPr>
                </a:tc>
                <a:extLst>
                  <a:ext uri="{0D108BD9-81ED-4DB2-BD59-A6C34878D82A}">
                    <a16:rowId xmlns:a16="http://schemas.microsoft.com/office/drawing/2014/main" val="4119126716"/>
                  </a:ext>
                </a:extLst>
              </a:tr>
              <a:tr h="622439">
                <a:tc>
                  <a:txBody>
                    <a:bodyPr/>
                    <a:lstStyle/>
                    <a:p>
                      <a:pPr>
                        <a:lnSpc>
                          <a:spcPct val="107000"/>
                        </a:lnSpc>
                        <a:spcAft>
                          <a:spcPts val="0"/>
                        </a:spcAft>
                      </a:pPr>
                      <a:r>
                        <a:rPr lang="en-GB" sz="2000" b="0" dirty="0">
                          <a:effectLst/>
                          <a:latin typeface="+mj-lt"/>
                        </a:rPr>
                        <a:t>1. Things we are good at </a:t>
                      </a:r>
                      <a:endParaRPr lang="en-GB" sz="2000" b="0" dirty="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GB" sz="2000">
                          <a:effectLst/>
                          <a:latin typeface="+mj-lt"/>
                        </a:rPr>
                        <a:t>1. Personal strengths </a:t>
                      </a:r>
                      <a:endParaRPr lang="en-GB" sz="200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GB" sz="2000" dirty="0">
                          <a:effectLst/>
                          <a:latin typeface="+mj-lt"/>
                        </a:rPr>
                        <a:t> </a:t>
                      </a:r>
                      <a:endParaRPr lang="en-GB" sz="2000" dirty="0">
                        <a:effectLst/>
                        <a:latin typeface="+mj-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782227354"/>
                  </a:ext>
                </a:extLst>
              </a:tr>
              <a:tr h="723008">
                <a:tc>
                  <a:txBody>
                    <a:bodyPr/>
                    <a:lstStyle/>
                    <a:p>
                      <a:pPr>
                        <a:lnSpc>
                          <a:spcPct val="107000"/>
                        </a:lnSpc>
                        <a:spcAft>
                          <a:spcPts val="0"/>
                        </a:spcAft>
                      </a:pPr>
                      <a:r>
                        <a:rPr lang="en-GB" sz="2000" b="0" dirty="0">
                          <a:effectLst/>
                          <a:latin typeface="+mj-lt"/>
                        </a:rPr>
                        <a:t>2. Kind and unkind behaviours </a:t>
                      </a:r>
                      <a:endParaRPr lang="en-GB" sz="2000" b="0" dirty="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GB" sz="2000" dirty="0">
                          <a:effectLst/>
                          <a:latin typeface="+mj-lt"/>
                        </a:rPr>
                        <a:t>2. Skills for learning</a:t>
                      </a:r>
                      <a:endParaRPr lang="en-GB" sz="2000" dirty="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GB" sz="2000">
                          <a:effectLst/>
                          <a:latin typeface="+mj-lt"/>
                        </a:rPr>
                        <a:t> </a:t>
                      </a:r>
                      <a:endParaRPr lang="en-GB" sz="2000">
                        <a:effectLst/>
                        <a:latin typeface="+mj-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302372848"/>
                  </a:ext>
                </a:extLst>
              </a:tr>
              <a:tr h="723008">
                <a:tc>
                  <a:txBody>
                    <a:bodyPr/>
                    <a:lstStyle/>
                    <a:p>
                      <a:pPr>
                        <a:lnSpc>
                          <a:spcPct val="107000"/>
                        </a:lnSpc>
                        <a:spcAft>
                          <a:spcPts val="0"/>
                        </a:spcAft>
                      </a:pPr>
                      <a:r>
                        <a:rPr lang="en-GB" sz="2000" b="0" dirty="0">
                          <a:effectLst/>
                          <a:latin typeface="+mj-lt"/>
                        </a:rPr>
                        <a:t>3. Playing and working together </a:t>
                      </a:r>
                      <a:endParaRPr lang="en-GB" sz="2000" b="0" dirty="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GB" sz="2000" dirty="0">
                          <a:effectLst/>
                          <a:latin typeface="+mj-lt"/>
                        </a:rPr>
                        <a:t>3. Prejudice and discrimination </a:t>
                      </a:r>
                      <a:endParaRPr lang="en-GB" sz="2000" dirty="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GB" sz="2000" dirty="0">
                          <a:effectLst/>
                          <a:latin typeface="+mj-lt"/>
                        </a:rPr>
                        <a:t>3. Prejudice and discrimination </a:t>
                      </a:r>
                      <a:endParaRPr lang="en-GB" sz="2000" dirty="0">
                        <a:effectLst/>
                        <a:latin typeface="+mj-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756614310"/>
                  </a:ext>
                </a:extLst>
              </a:tr>
              <a:tr h="723008">
                <a:tc>
                  <a:txBody>
                    <a:bodyPr/>
                    <a:lstStyle/>
                    <a:p>
                      <a:pPr>
                        <a:lnSpc>
                          <a:spcPct val="107000"/>
                        </a:lnSpc>
                        <a:spcAft>
                          <a:spcPts val="0"/>
                        </a:spcAft>
                      </a:pPr>
                      <a:r>
                        <a:rPr lang="en-GB" sz="2000" b="0" dirty="0">
                          <a:effectLst/>
                          <a:latin typeface="+mj-lt"/>
                        </a:rPr>
                        <a:t>4. People who are special to us </a:t>
                      </a:r>
                      <a:endParaRPr lang="en-GB" sz="2000" b="0" dirty="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GB" sz="2000">
                          <a:effectLst/>
                          <a:latin typeface="+mj-lt"/>
                        </a:rPr>
                        <a:t>4. Managing pressure </a:t>
                      </a:r>
                      <a:endParaRPr lang="en-GB" sz="200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GB" sz="2000" dirty="0">
                          <a:effectLst/>
                          <a:latin typeface="+mj-lt"/>
                        </a:rPr>
                        <a:t>4. Managing pressure </a:t>
                      </a:r>
                      <a:endParaRPr lang="en-GB" sz="2000" dirty="0">
                        <a:effectLst/>
                        <a:latin typeface="+mj-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724788868"/>
                  </a:ext>
                </a:extLst>
              </a:tr>
            </a:tbl>
          </a:graphicData>
        </a:graphic>
      </p:graphicFrame>
    </p:spTree>
    <p:extLst>
      <p:ext uri="{BB962C8B-B14F-4D97-AF65-F5344CB8AC3E}">
        <p14:creationId xmlns:p14="http://schemas.microsoft.com/office/powerpoint/2010/main" val="17232336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Self Care, Support and Safety Topic Areas</a:t>
            </a:r>
            <a:endParaRPr lang="en-GB" dirty="0"/>
          </a:p>
        </p:txBody>
      </p:sp>
      <p:pic>
        <p:nvPicPr>
          <p:cNvPr id="5" name="Picture 2" descr="St Luke's Schoo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82746" y="5180157"/>
            <a:ext cx="1143000" cy="147637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8" name="Table 7"/>
          <p:cNvGraphicFramePr>
            <a:graphicFrameLocks noGrp="1"/>
          </p:cNvGraphicFramePr>
          <p:nvPr>
            <p:extLst>
              <p:ext uri="{D42A27DB-BD31-4B8C-83A1-F6EECF244321}">
                <p14:modId xmlns:p14="http://schemas.microsoft.com/office/powerpoint/2010/main" val="4207360364"/>
              </p:ext>
            </p:extLst>
          </p:nvPr>
        </p:nvGraphicFramePr>
        <p:xfrm>
          <a:off x="838200" y="1690688"/>
          <a:ext cx="10044546" cy="4604691"/>
        </p:xfrm>
        <a:graphic>
          <a:graphicData uri="http://schemas.openxmlformats.org/drawingml/2006/table">
            <a:tbl>
              <a:tblPr firstRow="1" firstCol="1" bandRow="1">
                <a:tableStyleId>{69CF1AB2-1976-4502-BF36-3FF5EA218861}</a:tableStyleId>
              </a:tblPr>
              <a:tblGrid>
                <a:gridCol w="3348182">
                  <a:extLst>
                    <a:ext uri="{9D8B030D-6E8A-4147-A177-3AD203B41FA5}">
                      <a16:colId xmlns:a16="http://schemas.microsoft.com/office/drawing/2014/main" val="2284873804"/>
                    </a:ext>
                  </a:extLst>
                </a:gridCol>
                <a:gridCol w="3348182">
                  <a:extLst>
                    <a:ext uri="{9D8B030D-6E8A-4147-A177-3AD203B41FA5}">
                      <a16:colId xmlns:a16="http://schemas.microsoft.com/office/drawing/2014/main" val="3091773312"/>
                    </a:ext>
                  </a:extLst>
                </a:gridCol>
                <a:gridCol w="3348182">
                  <a:extLst>
                    <a:ext uri="{9D8B030D-6E8A-4147-A177-3AD203B41FA5}">
                      <a16:colId xmlns:a16="http://schemas.microsoft.com/office/drawing/2014/main" val="331899851"/>
                    </a:ext>
                  </a:extLst>
                </a:gridCol>
              </a:tblGrid>
              <a:tr h="285751">
                <a:tc>
                  <a:txBody>
                    <a:bodyPr/>
                    <a:lstStyle/>
                    <a:p>
                      <a:pPr>
                        <a:lnSpc>
                          <a:spcPct val="107000"/>
                        </a:lnSpc>
                        <a:spcAft>
                          <a:spcPts val="0"/>
                        </a:spcAft>
                      </a:pPr>
                      <a:r>
                        <a:rPr lang="en-GB" sz="2000" dirty="0">
                          <a:effectLst/>
                          <a:latin typeface="+mj-lt"/>
                        </a:rPr>
                        <a:t>Key stage </a:t>
                      </a:r>
                      <a:r>
                        <a:rPr lang="en-GB" sz="2000" dirty="0" smtClean="0">
                          <a:effectLst/>
                          <a:latin typeface="+mj-lt"/>
                        </a:rPr>
                        <a:t>1 and </a:t>
                      </a:r>
                      <a:r>
                        <a:rPr lang="en-GB" sz="2000" dirty="0">
                          <a:effectLst/>
                          <a:latin typeface="+mj-lt"/>
                        </a:rPr>
                        <a:t>2 topic areas</a:t>
                      </a:r>
                      <a:endParaRPr lang="en-GB" sz="2000" i="0" dirty="0">
                        <a:solidFill>
                          <a:schemeClr val="tx1"/>
                        </a:solidFill>
                        <a:effectLst/>
                        <a:latin typeface="+mj-lt"/>
                        <a:ea typeface="Calibri" panose="020F0502020204030204" pitchFamily="34" charset="0"/>
                        <a:cs typeface="Times New Roman" panose="02020603050405020304" pitchFamily="18" charset="0"/>
                      </a:endParaRPr>
                    </a:p>
                  </a:txBody>
                  <a:tcPr marL="68580" marR="68580" marT="0" marB="0">
                    <a:solidFill>
                      <a:schemeClr val="accent5">
                        <a:lumMod val="60000"/>
                        <a:lumOff val="40000"/>
                      </a:schemeClr>
                    </a:solidFill>
                  </a:tcPr>
                </a:tc>
                <a:tc>
                  <a:txBody>
                    <a:bodyPr/>
                    <a:lstStyle/>
                    <a:p>
                      <a:pPr>
                        <a:lnSpc>
                          <a:spcPct val="107000"/>
                        </a:lnSpc>
                        <a:spcAft>
                          <a:spcPts val="0"/>
                        </a:spcAft>
                      </a:pPr>
                      <a:r>
                        <a:rPr lang="en-GB" sz="2000">
                          <a:effectLst/>
                          <a:latin typeface="+mj-lt"/>
                        </a:rPr>
                        <a:t>Key stage 3 topic areas</a:t>
                      </a:r>
                      <a:endParaRPr lang="en-GB" sz="2000" i="0">
                        <a:solidFill>
                          <a:schemeClr val="tx1"/>
                        </a:solidFill>
                        <a:effectLst/>
                        <a:latin typeface="+mj-lt"/>
                        <a:ea typeface="Calibri" panose="020F0502020204030204" pitchFamily="34" charset="0"/>
                        <a:cs typeface="Times New Roman" panose="02020603050405020304" pitchFamily="18" charset="0"/>
                      </a:endParaRPr>
                    </a:p>
                  </a:txBody>
                  <a:tcPr marL="68580" marR="68580" marT="0" marB="0">
                    <a:solidFill>
                      <a:schemeClr val="accent5">
                        <a:lumMod val="60000"/>
                        <a:lumOff val="40000"/>
                      </a:schemeClr>
                    </a:solidFill>
                  </a:tcPr>
                </a:tc>
                <a:tc>
                  <a:txBody>
                    <a:bodyPr/>
                    <a:lstStyle/>
                    <a:p>
                      <a:pPr>
                        <a:lnSpc>
                          <a:spcPct val="107000"/>
                        </a:lnSpc>
                        <a:spcAft>
                          <a:spcPts val="0"/>
                        </a:spcAft>
                      </a:pPr>
                      <a:r>
                        <a:rPr lang="en-GB" sz="2000" dirty="0">
                          <a:effectLst/>
                          <a:latin typeface="+mj-lt"/>
                        </a:rPr>
                        <a:t>Key stage 4 topic areas</a:t>
                      </a:r>
                      <a:endParaRPr lang="en-GB" sz="2000" i="0" dirty="0">
                        <a:solidFill>
                          <a:schemeClr val="tx1"/>
                        </a:solidFill>
                        <a:effectLst/>
                        <a:latin typeface="+mj-lt"/>
                        <a:ea typeface="Calibri" panose="020F0502020204030204" pitchFamily="34" charset="0"/>
                        <a:cs typeface="Times New Roman" panose="02020603050405020304" pitchFamily="18" charset="0"/>
                      </a:endParaRPr>
                    </a:p>
                  </a:txBody>
                  <a:tcPr marL="68580" marR="68580" marT="0" marB="0">
                    <a:solidFill>
                      <a:schemeClr val="accent5">
                        <a:lumMod val="60000"/>
                        <a:lumOff val="40000"/>
                      </a:schemeClr>
                    </a:solidFill>
                  </a:tcPr>
                </a:tc>
                <a:extLst>
                  <a:ext uri="{0D108BD9-81ED-4DB2-BD59-A6C34878D82A}">
                    <a16:rowId xmlns:a16="http://schemas.microsoft.com/office/drawing/2014/main" val="4119126716"/>
                  </a:ext>
                </a:extLst>
              </a:tr>
              <a:tr h="536871">
                <a:tc>
                  <a:txBody>
                    <a:bodyPr/>
                    <a:lstStyle/>
                    <a:p>
                      <a:pPr>
                        <a:lnSpc>
                          <a:spcPct val="107000"/>
                        </a:lnSpc>
                        <a:spcAft>
                          <a:spcPts val="0"/>
                        </a:spcAft>
                      </a:pPr>
                      <a:r>
                        <a:rPr lang="en-GB" sz="2000" b="0" dirty="0">
                          <a:effectLst/>
                          <a:latin typeface="+mj-lt"/>
                        </a:rPr>
                        <a:t>1. Taking care of ourselves </a:t>
                      </a:r>
                      <a:endParaRPr lang="en-GB" sz="2000" b="0" i="0" dirty="0">
                        <a:solidFill>
                          <a:schemeClr val="tx1"/>
                        </a:solidFill>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GB" sz="2000">
                          <a:effectLst/>
                          <a:latin typeface="+mj-lt"/>
                        </a:rPr>
                        <a:t>1. Feeling unwell</a:t>
                      </a:r>
                      <a:endParaRPr lang="en-GB" sz="2000" i="0">
                        <a:solidFill>
                          <a:schemeClr val="tx1"/>
                        </a:solidFill>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GB" sz="2000" dirty="0">
                          <a:effectLst/>
                          <a:latin typeface="+mj-lt"/>
                        </a:rPr>
                        <a:t>1. Feeling unwell</a:t>
                      </a:r>
                      <a:endParaRPr lang="en-GB" sz="2000" i="0" dirty="0">
                        <a:solidFill>
                          <a:schemeClr val="tx1"/>
                        </a:solidFill>
                        <a:effectLst/>
                        <a:latin typeface="+mj-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782227354"/>
                  </a:ext>
                </a:extLst>
              </a:tr>
              <a:tr h="623614">
                <a:tc>
                  <a:txBody>
                    <a:bodyPr/>
                    <a:lstStyle/>
                    <a:p>
                      <a:pPr>
                        <a:lnSpc>
                          <a:spcPct val="107000"/>
                        </a:lnSpc>
                        <a:spcAft>
                          <a:spcPts val="0"/>
                        </a:spcAft>
                      </a:pPr>
                      <a:r>
                        <a:rPr lang="en-GB" sz="2000" b="0" dirty="0">
                          <a:effectLst/>
                          <a:latin typeface="+mj-lt"/>
                        </a:rPr>
                        <a:t>2. Keeping safe </a:t>
                      </a:r>
                      <a:endParaRPr lang="en-GB" sz="2000" b="0" i="0" dirty="0">
                        <a:solidFill>
                          <a:schemeClr val="tx1"/>
                        </a:solidFill>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GB" sz="2000">
                          <a:effectLst/>
                          <a:latin typeface="+mj-lt"/>
                        </a:rPr>
                        <a:t>2. Feeling frightened/worried </a:t>
                      </a:r>
                      <a:endParaRPr lang="en-GB" sz="2000" i="0">
                        <a:solidFill>
                          <a:schemeClr val="tx1"/>
                        </a:solidFill>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GB" sz="2000">
                          <a:effectLst/>
                          <a:latin typeface="+mj-lt"/>
                        </a:rPr>
                        <a:t>2. Feeling frightened/worried </a:t>
                      </a:r>
                      <a:endParaRPr lang="en-GB" sz="2000" i="0">
                        <a:solidFill>
                          <a:schemeClr val="tx1"/>
                        </a:solidFill>
                        <a:effectLst/>
                        <a:latin typeface="+mj-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302372848"/>
                  </a:ext>
                </a:extLst>
              </a:tr>
              <a:tr h="623614">
                <a:tc>
                  <a:txBody>
                    <a:bodyPr/>
                    <a:lstStyle/>
                    <a:p>
                      <a:pPr>
                        <a:lnSpc>
                          <a:spcPct val="107000"/>
                        </a:lnSpc>
                        <a:spcAft>
                          <a:spcPts val="0"/>
                        </a:spcAft>
                      </a:pPr>
                      <a:r>
                        <a:rPr lang="en-GB" sz="2000" b="0" dirty="0">
                          <a:effectLst/>
                          <a:latin typeface="+mj-lt"/>
                        </a:rPr>
                        <a:t>3. Trust </a:t>
                      </a:r>
                      <a:endParaRPr lang="en-GB" sz="2000" b="0" i="0" dirty="0">
                        <a:solidFill>
                          <a:schemeClr val="tx1"/>
                        </a:solidFill>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GB" sz="2000">
                          <a:effectLst/>
                          <a:latin typeface="+mj-lt"/>
                        </a:rPr>
                        <a:t>3. Accidents and risk </a:t>
                      </a:r>
                      <a:endParaRPr lang="en-GB" sz="2000" i="0">
                        <a:solidFill>
                          <a:schemeClr val="tx1"/>
                        </a:solidFill>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GB" sz="2000">
                          <a:effectLst/>
                          <a:latin typeface="+mj-lt"/>
                        </a:rPr>
                        <a:t> </a:t>
                      </a:r>
                      <a:endParaRPr lang="en-GB" sz="2000" i="0">
                        <a:solidFill>
                          <a:schemeClr val="tx1"/>
                        </a:solidFill>
                        <a:effectLst/>
                        <a:latin typeface="+mj-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756614310"/>
                  </a:ext>
                </a:extLst>
              </a:tr>
              <a:tr h="623614">
                <a:tc>
                  <a:txBody>
                    <a:bodyPr/>
                    <a:lstStyle/>
                    <a:p>
                      <a:pPr>
                        <a:lnSpc>
                          <a:spcPct val="107000"/>
                        </a:lnSpc>
                        <a:spcAft>
                          <a:spcPts val="0"/>
                        </a:spcAft>
                      </a:pPr>
                      <a:r>
                        <a:rPr lang="en-GB" sz="2000" b="0" dirty="0">
                          <a:effectLst/>
                          <a:latin typeface="+mj-lt"/>
                        </a:rPr>
                        <a:t>4. Keeping safe online </a:t>
                      </a:r>
                      <a:endParaRPr lang="en-GB" sz="2000" b="0" i="0" dirty="0">
                        <a:solidFill>
                          <a:schemeClr val="tx1"/>
                        </a:solidFill>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GB" sz="2000">
                          <a:effectLst/>
                          <a:latin typeface="+mj-lt"/>
                        </a:rPr>
                        <a:t>4. Keeping safe online </a:t>
                      </a:r>
                      <a:endParaRPr lang="en-GB" sz="2000" i="0">
                        <a:solidFill>
                          <a:schemeClr val="tx1"/>
                        </a:solidFill>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GB" sz="2000">
                          <a:effectLst/>
                          <a:latin typeface="+mj-lt"/>
                        </a:rPr>
                        <a:t>4. Keeping safe online</a:t>
                      </a:r>
                      <a:endParaRPr lang="en-GB" sz="2000" i="0">
                        <a:solidFill>
                          <a:schemeClr val="tx1"/>
                        </a:solidFill>
                        <a:effectLst/>
                        <a:latin typeface="+mj-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189271635"/>
                  </a:ext>
                </a:extLst>
              </a:tr>
              <a:tr h="623614">
                <a:tc>
                  <a:txBody>
                    <a:bodyPr/>
                    <a:lstStyle/>
                    <a:p>
                      <a:pPr>
                        <a:lnSpc>
                          <a:spcPct val="107000"/>
                        </a:lnSpc>
                        <a:spcAft>
                          <a:spcPts val="0"/>
                        </a:spcAft>
                      </a:pPr>
                      <a:r>
                        <a:rPr lang="en-GB" sz="2000" b="0" dirty="0">
                          <a:effectLst/>
                          <a:latin typeface="+mj-lt"/>
                        </a:rPr>
                        <a:t>5. Public and Private </a:t>
                      </a:r>
                      <a:endParaRPr lang="en-GB" sz="2000" b="0" i="0" dirty="0">
                        <a:solidFill>
                          <a:schemeClr val="tx1"/>
                        </a:solidFill>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GB" sz="2000" dirty="0">
                          <a:effectLst/>
                          <a:latin typeface="+mj-lt"/>
                        </a:rPr>
                        <a:t>5. Emergency situations </a:t>
                      </a:r>
                      <a:endParaRPr lang="en-GB" sz="2000" i="0" dirty="0">
                        <a:solidFill>
                          <a:schemeClr val="tx1"/>
                        </a:solidFill>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GB" sz="2000">
                          <a:effectLst/>
                          <a:latin typeface="+mj-lt"/>
                        </a:rPr>
                        <a:t>5. Emergency situations </a:t>
                      </a:r>
                      <a:endParaRPr lang="en-GB" sz="2000" i="0">
                        <a:solidFill>
                          <a:schemeClr val="tx1"/>
                        </a:solidFill>
                        <a:effectLst/>
                        <a:latin typeface="+mj-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724788868"/>
                  </a:ext>
                </a:extLst>
              </a:tr>
              <a:tr h="623614">
                <a:tc>
                  <a:txBody>
                    <a:bodyPr/>
                    <a:lstStyle/>
                    <a:p>
                      <a:endParaRPr lang="en-GB" dirty="0">
                        <a:latin typeface="+mj-lt"/>
                      </a:endParaRPr>
                    </a:p>
                  </a:txBody>
                  <a:tcPr marL="68580" marR="68580" marT="0" marB="0" anchor="ctr"/>
                </a:tc>
                <a:tc>
                  <a:txBody>
                    <a:bodyPr/>
                    <a:lstStyle/>
                    <a:p>
                      <a:pPr>
                        <a:lnSpc>
                          <a:spcPct val="107000"/>
                        </a:lnSpc>
                        <a:spcAft>
                          <a:spcPts val="0"/>
                        </a:spcAft>
                      </a:pPr>
                      <a:r>
                        <a:rPr lang="en-GB" sz="2000" dirty="0">
                          <a:effectLst/>
                          <a:latin typeface="+mj-lt"/>
                        </a:rPr>
                        <a:t>6. Public and private</a:t>
                      </a:r>
                      <a:endParaRPr lang="en-GB" sz="2000" i="0" dirty="0">
                        <a:solidFill>
                          <a:schemeClr val="tx1"/>
                        </a:solidFill>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GB" sz="2000">
                          <a:effectLst/>
                          <a:latin typeface="+mj-lt"/>
                        </a:rPr>
                        <a:t>6. Public and private</a:t>
                      </a:r>
                      <a:endParaRPr lang="en-GB" sz="2000" i="0">
                        <a:solidFill>
                          <a:schemeClr val="tx1"/>
                        </a:solidFill>
                        <a:effectLst/>
                        <a:latin typeface="+mj-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63638245"/>
                  </a:ext>
                </a:extLst>
              </a:tr>
              <a:tr h="623614">
                <a:tc>
                  <a:txBody>
                    <a:bodyPr/>
                    <a:lstStyle/>
                    <a:p>
                      <a:pPr>
                        <a:lnSpc>
                          <a:spcPct val="107000"/>
                        </a:lnSpc>
                        <a:spcAft>
                          <a:spcPts val="0"/>
                        </a:spcAft>
                      </a:pPr>
                      <a:r>
                        <a:rPr lang="en-GB" sz="2000" dirty="0">
                          <a:effectLst/>
                          <a:latin typeface="+mj-lt"/>
                        </a:rPr>
                        <a:t> </a:t>
                      </a:r>
                      <a:endParaRPr lang="en-GB" sz="2000" i="0" dirty="0">
                        <a:solidFill>
                          <a:schemeClr val="tx1"/>
                        </a:solidFill>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GB" sz="2000">
                          <a:effectLst/>
                          <a:latin typeface="+mj-lt"/>
                        </a:rPr>
                        <a:t>7. Gambling </a:t>
                      </a:r>
                      <a:endParaRPr lang="en-GB" sz="2000" i="0">
                        <a:solidFill>
                          <a:schemeClr val="tx1"/>
                        </a:solidFill>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GB" sz="2000" dirty="0">
                          <a:effectLst/>
                          <a:latin typeface="+mj-lt"/>
                        </a:rPr>
                        <a:t>7. Gambling </a:t>
                      </a:r>
                      <a:endParaRPr lang="en-GB" sz="2000" i="0" dirty="0">
                        <a:solidFill>
                          <a:schemeClr val="tx1"/>
                        </a:solidFill>
                        <a:effectLst/>
                        <a:latin typeface="+mj-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873432664"/>
                  </a:ext>
                </a:extLst>
              </a:tr>
            </a:tbl>
          </a:graphicData>
        </a:graphic>
      </p:graphicFrame>
    </p:spTree>
    <p:extLst>
      <p:ext uri="{BB962C8B-B14F-4D97-AF65-F5344CB8AC3E}">
        <p14:creationId xmlns:p14="http://schemas.microsoft.com/office/powerpoint/2010/main" val="18360963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Managing Feelings Topic Areas</a:t>
            </a:r>
            <a:endParaRPr lang="en-GB" dirty="0"/>
          </a:p>
        </p:txBody>
      </p:sp>
      <p:pic>
        <p:nvPicPr>
          <p:cNvPr id="5" name="Picture 2" descr="St Luke's Schoo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82746" y="5180157"/>
            <a:ext cx="1143000" cy="147637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8" name="Table 7"/>
          <p:cNvGraphicFramePr>
            <a:graphicFrameLocks noGrp="1"/>
          </p:cNvGraphicFramePr>
          <p:nvPr>
            <p:extLst>
              <p:ext uri="{D42A27DB-BD31-4B8C-83A1-F6EECF244321}">
                <p14:modId xmlns:p14="http://schemas.microsoft.com/office/powerpoint/2010/main" val="1376230588"/>
              </p:ext>
            </p:extLst>
          </p:nvPr>
        </p:nvGraphicFramePr>
        <p:xfrm>
          <a:off x="838200" y="1690688"/>
          <a:ext cx="10320867" cy="3152591"/>
        </p:xfrm>
        <a:graphic>
          <a:graphicData uri="http://schemas.openxmlformats.org/drawingml/2006/table">
            <a:tbl>
              <a:tblPr firstRow="1" firstCol="1" bandRow="1">
                <a:tableStyleId>{69CF1AB2-1976-4502-BF36-3FF5EA218861}</a:tableStyleId>
              </a:tblPr>
              <a:tblGrid>
                <a:gridCol w="3440289">
                  <a:extLst>
                    <a:ext uri="{9D8B030D-6E8A-4147-A177-3AD203B41FA5}">
                      <a16:colId xmlns:a16="http://schemas.microsoft.com/office/drawing/2014/main" val="2284873804"/>
                    </a:ext>
                  </a:extLst>
                </a:gridCol>
                <a:gridCol w="3440289">
                  <a:extLst>
                    <a:ext uri="{9D8B030D-6E8A-4147-A177-3AD203B41FA5}">
                      <a16:colId xmlns:a16="http://schemas.microsoft.com/office/drawing/2014/main" val="3091773312"/>
                    </a:ext>
                  </a:extLst>
                </a:gridCol>
                <a:gridCol w="3440289">
                  <a:extLst>
                    <a:ext uri="{9D8B030D-6E8A-4147-A177-3AD203B41FA5}">
                      <a16:colId xmlns:a16="http://schemas.microsoft.com/office/drawing/2014/main" val="331899851"/>
                    </a:ext>
                  </a:extLst>
                </a:gridCol>
              </a:tblGrid>
              <a:tr h="331295">
                <a:tc>
                  <a:txBody>
                    <a:bodyPr/>
                    <a:lstStyle/>
                    <a:p>
                      <a:pPr>
                        <a:lnSpc>
                          <a:spcPct val="107000"/>
                        </a:lnSpc>
                        <a:spcAft>
                          <a:spcPts val="0"/>
                        </a:spcAft>
                      </a:pPr>
                      <a:r>
                        <a:rPr lang="en-GB" sz="2000" dirty="0">
                          <a:effectLst/>
                          <a:latin typeface="+mj-lt"/>
                        </a:rPr>
                        <a:t>Key stage 1and 2 topic areas</a:t>
                      </a:r>
                      <a:endParaRPr lang="en-GB" sz="2000" dirty="0">
                        <a:effectLst/>
                        <a:latin typeface="+mj-lt"/>
                        <a:ea typeface="Calibri" panose="020F0502020204030204" pitchFamily="34" charset="0"/>
                        <a:cs typeface="Times New Roman" panose="02020603050405020304" pitchFamily="18" charset="0"/>
                      </a:endParaRPr>
                    </a:p>
                  </a:txBody>
                  <a:tcPr marL="68580" marR="68580" marT="0" marB="0" anchor="ctr">
                    <a:solidFill>
                      <a:schemeClr val="accent5">
                        <a:lumMod val="60000"/>
                        <a:lumOff val="40000"/>
                      </a:schemeClr>
                    </a:solidFill>
                  </a:tcPr>
                </a:tc>
                <a:tc>
                  <a:txBody>
                    <a:bodyPr/>
                    <a:lstStyle/>
                    <a:p>
                      <a:pPr>
                        <a:lnSpc>
                          <a:spcPct val="107000"/>
                        </a:lnSpc>
                        <a:spcAft>
                          <a:spcPts val="0"/>
                        </a:spcAft>
                      </a:pPr>
                      <a:r>
                        <a:rPr lang="en-GB" sz="2000">
                          <a:effectLst/>
                          <a:latin typeface="+mj-lt"/>
                        </a:rPr>
                        <a:t>Key stage 3 topic areas</a:t>
                      </a:r>
                      <a:endParaRPr lang="en-GB" sz="2000">
                        <a:effectLst/>
                        <a:latin typeface="+mj-lt"/>
                        <a:ea typeface="Calibri" panose="020F0502020204030204" pitchFamily="34" charset="0"/>
                        <a:cs typeface="Times New Roman" panose="02020603050405020304" pitchFamily="18" charset="0"/>
                      </a:endParaRPr>
                    </a:p>
                  </a:txBody>
                  <a:tcPr marL="68580" marR="68580" marT="0" marB="0" anchor="ctr">
                    <a:solidFill>
                      <a:schemeClr val="accent5">
                        <a:lumMod val="60000"/>
                        <a:lumOff val="40000"/>
                      </a:schemeClr>
                    </a:solidFill>
                  </a:tcPr>
                </a:tc>
                <a:tc>
                  <a:txBody>
                    <a:bodyPr/>
                    <a:lstStyle/>
                    <a:p>
                      <a:pPr>
                        <a:lnSpc>
                          <a:spcPct val="107000"/>
                        </a:lnSpc>
                        <a:spcAft>
                          <a:spcPts val="0"/>
                        </a:spcAft>
                      </a:pPr>
                      <a:r>
                        <a:rPr lang="en-GB" sz="2000" dirty="0">
                          <a:effectLst/>
                          <a:latin typeface="+mj-lt"/>
                        </a:rPr>
                        <a:t>Key stage 4 topic areas</a:t>
                      </a:r>
                      <a:endParaRPr lang="en-GB" sz="2000" dirty="0">
                        <a:effectLst/>
                        <a:latin typeface="+mj-lt"/>
                        <a:ea typeface="Calibri" panose="020F0502020204030204" pitchFamily="34" charset="0"/>
                        <a:cs typeface="Times New Roman" panose="02020603050405020304" pitchFamily="18" charset="0"/>
                      </a:endParaRPr>
                    </a:p>
                  </a:txBody>
                  <a:tcPr marL="68580" marR="68580" marT="0" marB="0" anchor="ctr">
                    <a:solidFill>
                      <a:schemeClr val="accent5">
                        <a:lumMod val="60000"/>
                        <a:lumOff val="40000"/>
                      </a:schemeClr>
                    </a:solidFill>
                  </a:tcPr>
                </a:tc>
                <a:extLst>
                  <a:ext uri="{0D108BD9-81ED-4DB2-BD59-A6C34878D82A}">
                    <a16:rowId xmlns:a16="http://schemas.microsoft.com/office/drawing/2014/main" val="4119126716"/>
                  </a:ext>
                </a:extLst>
              </a:tr>
              <a:tr h="622439">
                <a:tc>
                  <a:txBody>
                    <a:bodyPr/>
                    <a:lstStyle/>
                    <a:p>
                      <a:pPr>
                        <a:lnSpc>
                          <a:spcPct val="107000"/>
                        </a:lnSpc>
                        <a:spcAft>
                          <a:spcPts val="0"/>
                        </a:spcAft>
                      </a:pPr>
                      <a:r>
                        <a:rPr lang="en-GB" sz="2000" b="0" dirty="0">
                          <a:effectLst/>
                          <a:latin typeface="+mj-lt"/>
                        </a:rPr>
                        <a:t>1. Identifying and expressing feelings </a:t>
                      </a:r>
                      <a:endParaRPr lang="en-GB" sz="2000" b="0" i="0" dirty="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GB" sz="2000" dirty="0">
                          <a:effectLst/>
                          <a:latin typeface="+mj-lt"/>
                        </a:rPr>
                        <a:t>1. Self-esteem and unkind comments</a:t>
                      </a:r>
                      <a:endParaRPr lang="en-GB" sz="2000" i="0" dirty="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GB" sz="2000" dirty="0">
                          <a:effectLst/>
                          <a:latin typeface="+mj-lt"/>
                        </a:rPr>
                        <a:t> </a:t>
                      </a:r>
                      <a:endParaRPr lang="en-GB" sz="2000" i="0" dirty="0">
                        <a:effectLst/>
                        <a:latin typeface="+mj-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782227354"/>
                  </a:ext>
                </a:extLst>
              </a:tr>
              <a:tr h="723008">
                <a:tc>
                  <a:txBody>
                    <a:bodyPr/>
                    <a:lstStyle/>
                    <a:p>
                      <a:pPr>
                        <a:lnSpc>
                          <a:spcPct val="107000"/>
                        </a:lnSpc>
                        <a:spcAft>
                          <a:spcPts val="0"/>
                        </a:spcAft>
                      </a:pPr>
                      <a:r>
                        <a:rPr lang="en-GB" sz="2000" b="0" dirty="0">
                          <a:effectLst/>
                          <a:latin typeface="+mj-lt"/>
                        </a:rPr>
                        <a:t>2. Managing strong feelings </a:t>
                      </a:r>
                      <a:endParaRPr lang="en-GB" sz="2000" b="0" i="0" dirty="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tabLst>
                          <a:tab pos="1410335" algn="ctr"/>
                        </a:tabLst>
                      </a:pPr>
                      <a:r>
                        <a:rPr lang="en-GB" sz="2000" dirty="0">
                          <a:effectLst/>
                          <a:latin typeface="+mj-lt"/>
                        </a:rPr>
                        <a:t>2. Strong feelings  </a:t>
                      </a:r>
                      <a:endParaRPr lang="en-GB" sz="2000" i="0" dirty="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tabLst>
                          <a:tab pos="1410335" algn="ctr"/>
                        </a:tabLst>
                      </a:pPr>
                      <a:r>
                        <a:rPr lang="en-GB" sz="2000">
                          <a:effectLst/>
                          <a:latin typeface="+mj-lt"/>
                        </a:rPr>
                        <a:t> </a:t>
                      </a:r>
                      <a:endParaRPr lang="en-GB" sz="2000" i="0">
                        <a:effectLst/>
                        <a:latin typeface="+mj-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302372848"/>
                  </a:ext>
                </a:extLst>
              </a:tr>
              <a:tr h="723008">
                <a:tc>
                  <a:txBody>
                    <a:bodyPr/>
                    <a:lstStyle/>
                    <a:p>
                      <a:endParaRPr lang="en-GB" dirty="0">
                        <a:latin typeface="+mj-lt"/>
                      </a:endParaRPr>
                    </a:p>
                  </a:txBody>
                  <a:tcPr marL="68580" marR="68580" marT="0" marB="0" anchor="ctr"/>
                </a:tc>
                <a:tc>
                  <a:txBody>
                    <a:bodyPr/>
                    <a:lstStyle/>
                    <a:p>
                      <a:pPr>
                        <a:lnSpc>
                          <a:spcPct val="107000"/>
                        </a:lnSpc>
                        <a:spcAft>
                          <a:spcPts val="0"/>
                        </a:spcAft>
                      </a:pPr>
                      <a:r>
                        <a:rPr lang="en-GB" sz="2000" dirty="0">
                          <a:effectLst/>
                          <a:latin typeface="+mj-lt"/>
                        </a:rPr>
                        <a:t>3. Romantic feelings and sexual attraction </a:t>
                      </a:r>
                      <a:endParaRPr lang="en-GB" sz="2000" i="0" dirty="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GB" sz="2000" dirty="0">
                          <a:effectLst/>
                          <a:latin typeface="+mj-lt"/>
                        </a:rPr>
                        <a:t>3. Romantic feelings and sexual attraction</a:t>
                      </a:r>
                      <a:endParaRPr lang="en-GB" sz="2000" i="0" dirty="0">
                        <a:effectLst/>
                        <a:latin typeface="+mj-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756614310"/>
                  </a:ext>
                </a:extLst>
              </a:tr>
              <a:tr h="723008">
                <a:tc>
                  <a:txBody>
                    <a:bodyPr/>
                    <a:lstStyle/>
                    <a:p>
                      <a:pPr>
                        <a:lnSpc>
                          <a:spcPct val="107000"/>
                        </a:lnSpc>
                        <a:spcAft>
                          <a:spcPts val="0"/>
                        </a:spcAft>
                      </a:pPr>
                      <a:r>
                        <a:rPr lang="en-GB" sz="2000" dirty="0">
                          <a:effectLst/>
                          <a:latin typeface="+mj-lt"/>
                        </a:rPr>
                        <a:t> </a:t>
                      </a:r>
                      <a:endParaRPr lang="en-GB" sz="2000" i="0" dirty="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GB" sz="2000">
                          <a:effectLst/>
                          <a:latin typeface="+mj-lt"/>
                        </a:rPr>
                        <a:t>4. Expectations of relationships/abuse </a:t>
                      </a:r>
                      <a:endParaRPr lang="en-GB" sz="2000" i="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GB" sz="2000" dirty="0">
                          <a:effectLst/>
                          <a:latin typeface="+mj-lt"/>
                        </a:rPr>
                        <a:t> </a:t>
                      </a:r>
                      <a:endParaRPr lang="en-GB" sz="2000" i="0" dirty="0">
                        <a:effectLst/>
                        <a:latin typeface="+mj-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724788868"/>
                  </a:ext>
                </a:extLst>
              </a:tr>
            </a:tbl>
          </a:graphicData>
        </a:graphic>
      </p:graphicFrame>
    </p:spTree>
    <p:extLst>
      <p:ext uri="{BB962C8B-B14F-4D97-AF65-F5344CB8AC3E}">
        <p14:creationId xmlns:p14="http://schemas.microsoft.com/office/powerpoint/2010/main" val="41012195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Meet the </a:t>
            </a:r>
            <a:r>
              <a:rPr lang="en-GB" b="1" dirty="0" smtClean="0"/>
              <a:t>Personal Development </a:t>
            </a:r>
            <a:r>
              <a:rPr lang="en-GB" dirty="0" smtClean="0"/>
              <a:t>team</a:t>
            </a:r>
            <a:endParaRPr lang="en-GB" dirty="0"/>
          </a:p>
        </p:txBody>
      </p:sp>
      <p:pic>
        <p:nvPicPr>
          <p:cNvPr id="5" name="Picture 2" descr="St Luke's Schoo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82746" y="5180157"/>
            <a:ext cx="1143000" cy="1476375"/>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3527711" y="2119745"/>
            <a:ext cx="2479098" cy="1815882"/>
          </a:xfrm>
          <a:prstGeom prst="rect">
            <a:avLst/>
          </a:prstGeom>
          <a:noFill/>
        </p:spPr>
        <p:txBody>
          <a:bodyPr wrap="square" rtlCol="0">
            <a:spAutoFit/>
          </a:bodyPr>
          <a:lstStyle/>
          <a:p>
            <a:r>
              <a:rPr lang="en-GB" sz="2800" dirty="0" smtClean="0"/>
              <a:t>Mr Pollard</a:t>
            </a:r>
          </a:p>
          <a:p>
            <a:endParaRPr lang="en-GB" sz="2800" dirty="0"/>
          </a:p>
          <a:p>
            <a:r>
              <a:rPr lang="en-GB" sz="2800" dirty="0" smtClean="0"/>
              <a:t>Responsible for safeguarding</a:t>
            </a:r>
            <a:endParaRPr lang="en-GB" sz="2800" dirty="0"/>
          </a:p>
        </p:txBody>
      </p:sp>
      <p:graphicFrame>
        <p:nvGraphicFramePr>
          <p:cNvPr id="6" name="Table 5"/>
          <p:cNvGraphicFramePr>
            <a:graphicFrameLocks noGrp="1"/>
          </p:cNvGraphicFramePr>
          <p:nvPr>
            <p:extLst>
              <p:ext uri="{D42A27DB-BD31-4B8C-83A1-F6EECF244321}">
                <p14:modId xmlns:p14="http://schemas.microsoft.com/office/powerpoint/2010/main" val="4137275257"/>
              </p:ext>
            </p:extLst>
          </p:nvPr>
        </p:nvGraphicFramePr>
        <p:xfrm>
          <a:off x="981161" y="1894114"/>
          <a:ext cx="9428388" cy="4312920"/>
        </p:xfrm>
        <a:graphic>
          <a:graphicData uri="http://schemas.openxmlformats.org/drawingml/2006/table">
            <a:tbl>
              <a:tblPr firstRow="1" bandRow="1">
                <a:tableStyleId>{5C22544A-7EE6-4342-B048-85BDC9FD1C3A}</a:tableStyleId>
              </a:tblPr>
              <a:tblGrid>
                <a:gridCol w="1553033">
                  <a:extLst>
                    <a:ext uri="{9D8B030D-6E8A-4147-A177-3AD203B41FA5}">
                      <a16:colId xmlns:a16="http://schemas.microsoft.com/office/drawing/2014/main" val="1893976835"/>
                    </a:ext>
                  </a:extLst>
                </a:gridCol>
                <a:gridCol w="2352906">
                  <a:extLst>
                    <a:ext uri="{9D8B030D-6E8A-4147-A177-3AD203B41FA5}">
                      <a16:colId xmlns:a16="http://schemas.microsoft.com/office/drawing/2014/main" val="4157890610"/>
                    </a:ext>
                  </a:extLst>
                </a:gridCol>
                <a:gridCol w="5522449">
                  <a:extLst>
                    <a:ext uri="{9D8B030D-6E8A-4147-A177-3AD203B41FA5}">
                      <a16:colId xmlns:a16="http://schemas.microsoft.com/office/drawing/2014/main" val="15586615"/>
                    </a:ext>
                  </a:extLst>
                </a:gridCol>
              </a:tblGrid>
              <a:tr h="292234">
                <a:tc>
                  <a:txBody>
                    <a:bodyPr/>
                    <a:lstStyle/>
                    <a:p>
                      <a:r>
                        <a:rPr lang="en-GB" dirty="0" smtClean="0">
                          <a:latin typeface="+mj-lt"/>
                        </a:rPr>
                        <a:t>Name</a:t>
                      </a:r>
                      <a:endParaRPr lang="en-GB" dirty="0">
                        <a:latin typeface="+mj-lt"/>
                      </a:endParaRPr>
                    </a:p>
                  </a:txBody>
                  <a:tcPr/>
                </a:tc>
                <a:tc>
                  <a:txBody>
                    <a:bodyPr/>
                    <a:lstStyle/>
                    <a:p>
                      <a:r>
                        <a:rPr lang="en-GB" dirty="0" smtClean="0">
                          <a:latin typeface="+mj-lt"/>
                        </a:rPr>
                        <a:t>Title</a:t>
                      </a:r>
                      <a:endParaRPr lang="en-GB" dirty="0">
                        <a:latin typeface="+mj-lt"/>
                      </a:endParaRPr>
                    </a:p>
                  </a:txBody>
                  <a:tcPr/>
                </a:tc>
                <a:tc>
                  <a:txBody>
                    <a:bodyPr/>
                    <a:lstStyle/>
                    <a:p>
                      <a:r>
                        <a:rPr lang="en-GB" dirty="0" smtClean="0">
                          <a:latin typeface="+mj-lt"/>
                        </a:rPr>
                        <a:t>Role</a:t>
                      </a:r>
                      <a:endParaRPr lang="en-GB" dirty="0">
                        <a:latin typeface="+mj-lt"/>
                      </a:endParaRPr>
                    </a:p>
                  </a:txBody>
                  <a:tcPr/>
                </a:tc>
                <a:extLst>
                  <a:ext uri="{0D108BD9-81ED-4DB2-BD59-A6C34878D82A}">
                    <a16:rowId xmlns:a16="http://schemas.microsoft.com/office/drawing/2014/main" val="965266933"/>
                  </a:ext>
                </a:extLst>
              </a:tr>
              <a:tr h="370840">
                <a:tc>
                  <a:txBody>
                    <a:bodyPr/>
                    <a:lstStyle/>
                    <a:p>
                      <a:r>
                        <a:rPr lang="en-GB" dirty="0" smtClean="0">
                          <a:latin typeface="+mj-lt"/>
                        </a:rPr>
                        <a:t>Mrs Andrew</a:t>
                      </a:r>
                      <a:endParaRPr lang="en-GB" dirty="0">
                        <a:latin typeface="+mj-lt"/>
                      </a:endParaRPr>
                    </a:p>
                  </a:txBody>
                  <a:tcPr/>
                </a:tc>
                <a:tc>
                  <a:txBody>
                    <a:bodyPr/>
                    <a:lstStyle/>
                    <a:p>
                      <a:r>
                        <a:rPr lang="en-GB" dirty="0" smtClean="0">
                          <a:latin typeface="+mj-lt"/>
                        </a:rPr>
                        <a:t>Head</a:t>
                      </a:r>
                      <a:r>
                        <a:rPr lang="en-GB" baseline="0" dirty="0" smtClean="0">
                          <a:latin typeface="+mj-lt"/>
                        </a:rPr>
                        <a:t> of Interventions</a:t>
                      </a:r>
                      <a:endParaRPr lang="en-GB" dirty="0">
                        <a:latin typeface="+mj-lt"/>
                      </a:endParaRPr>
                    </a:p>
                  </a:txBody>
                  <a:tcPr/>
                </a:tc>
                <a:tc>
                  <a:txBody>
                    <a:bodyPr/>
                    <a:lstStyle/>
                    <a:p>
                      <a:r>
                        <a:rPr lang="en-GB" dirty="0" smtClean="0">
                          <a:latin typeface="+mj-lt"/>
                        </a:rPr>
                        <a:t>Relationships</a:t>
                      </a:r>
                      <a:r>
                        <a:rPr lang="en-GB" baseline="0" dirty="0" smtClean="0">
                          <a:latin typeface="+mj-lt"/>
                        </a:rPr>
                        <a:t> and Health Education</a:t>
                      </a:r>
                    </a:p>
                    <a:p>
                      <a:r>
                        <a:rPr lang="en-GB" baseline="0" dirty="0" smtClean="0">
                          <a:latin typeface="+mj-lt"/>
                        </a:rPr>
                        <a:t>Relationships, Sex and Health Education</a:t>
                      </a:r>
                      <a:endParaRPr lang="en-GB" dirty="0">
                        <a:latin typeface="+mj-lt"/>
                      </a:endParaRPr>
                    </a:p>
                  </a:txBody>
                  <a:tcPr/>
                </a:tc>
                <a:extLst>
                  <a:ext uri="{0D108BD9-81ED-4DB2-BD59-A6C34878D82A}">
                    <a16:rowId xmlns:a16="http://schemas.microsoft.com/office/drawing/2014/main" val="1229777951"/>
                  </a:ext>
                </a:extLst>
              </a:tr>
              <a:tr h="370840">
                <a:tc>
                  <a:txBody>
                    <a:bodyPr/>
                    <a:lstStyle/>
                    <a:p>
                      <a:r>
                        <a:rPr lang="en-GB" dirty="0" smtClean="0">
                          <a:latin typeface="+mj-lt"/>
                        </a:rPr>
                        <a:t>Mr Pollard</a:t>
                      </a:r>
                      <a:endParaRPr lang="en-GB" dirty="0">
                        <a:latin typeface="+mj-lt"/>
                      </a:endParaRPr>
                    </a:p>
                  </a:txBody>
                  <a:tcPr/>
                </a:tc>
                <a:tc>
                  <a:txBody>
                    <a:bodyPr/>
                    <a:lstStyle/>
                    <a:p>
                      <a:r>
                        <a:rPr lang="en-GB" dirty="0" smtClean="0">
                          <a:latin typeface="+mj-lt"/>
                        </a:rPr>
                        <a:t>Designated Safeguarding</a:t>
                      </a:r>
                      <a:r>
                        <a:rPr lang="en-GB" baseline="0" dirty="0" smtClean="0">
                          <a:latin typeface="+mj-lt"/>
                        </a:rPr>
                        <a:t> Lead</a:t>
                      </a:r>
                    </a:p>
                    <a:p>
                      <a:r>
                        <a:rPr lang="en-GB" baseline="0" dirty="0" smtClean="0">
                          <a:latin typeface="+mj-lt"/>
                        </a:rPr>
                        <a:t>Mental Health Lead</a:t>
                      </a:r>
                      <a:endParaRPr lang="en-GB" dirty="0">
                        <a:latin typeface="+mj-lt"/>
                      </a:endParaRPr>
                    </a:p>
                  </a:txBody>
                  <a:tcPr/>
                </a:tc>
                <a:tc>
                  <a:txBody>
                    <a:bodyPr/>
                    <a:lstStyle/>
                    <a:p>
                      <a:r>
                        <a:rPr lang="en-GB" dirty="0" smtClean="0">
                          <a:latin typeface="+mj-lt"/>
                        </a:rPr>
                        <a:t>Safeguarding</a:t>
                      </a:r>
                      <a:endParaRPr lang="en-GB" dirty="0">
                        <a:latin typeface="+mj-lt"/>
                      </a:endParaRPr>
                    </a:p>
                  </a:txBody>
                  <a:tcPr/>
                </a:tc>
                <a:extLst>
                  <a:ext uri="{0D108BD9-81ED-4DB2-BD59-A6C34878D82A}">
                    <a16:rowId xmlns:a16="http://schemas.microsoft.com/office/drawing/2014/main" val="1388535798"/>
                  </a:ext>
                </a:extLst>
              </a:tr>
              <a:tr h="370840">
                <a:tc>
                  <a:txBody>
                    <a:bodyPr/>
                    <a:lstStyle/>
                    <a:p>
                      <a:r>
                        <a:rPr lang="en-GB" dirty="0" smtClean="0">
                          <a:latin typeface="+mj-lt"/>
                        </a:rPr>
                        <a:t>Ms</a:t>
                      </a:r>
                      <a:r>
                        <a:rPr lang="en-GB" baseline="0" dirty="0" smtClean="0">
                          <a:latin typeface="+mj-lt"/>
                        </a:rPr>
                        <a:t> Blackman</a:t>
                      </a:r>
                      <a:endParaRPr lang="en-GB" dirty="0">
                        <a:latin typeface="+mj-lt"/>
                      </a:endParaRPr>
                    </a:p>
                  </a:txBody>
                  <a:tcPr/>
                </a:tc>
                <a:tc>
                  <a:txBody>
                    <a:bodyPr/>
                    <a:lstStyle/>
                    <a:p>
                      <a:r>
                        <a:rPr lang="en-GB" dirty="0" smtClean="0">
                          <a:latin typeface="+mj-lt"/>
                        </a:rPr>
                        <a:t>Teacher</a:t>
                      </a:r>
                      <a:endParaRPr lang="en-GB" dirty="0">
                        <a:latin typeface="+mj-lt"/>
                      </a:endParaRPr>
                    </a:p>
                  </a:txBody>
                  <a:tcPr/>
                </a:tc>
                <a:tc>
                  <a:txBody>
                    <a:bodyPr/>
                    <a:lstStyle/>
                    <a:p>
                      <a:r>
                        <a:rPr lang="en-GB" dirty="0" smtClean="0">
                          <a:latin typeface="+mj-lt"/>
                        </a:rPr>
                        <a:t>Citizenship</a:t>
                      </a:r>
                      <a:r>
                        <a:rPr lang="en-GB" baseline="0" dirty="0" smtClean="0">
                          <a:latin typeface="+mj-lt"/>
                        </a:rPr>
                        <a:t> and Independence</a:t>
                      </a:r>
                      <a:endParaRPr lang="en-GB" dirty="0">
                        <a:latin typeface="+mj-lt"/>
                      </a:endParaRPr>
                    </a:p>
                  </a:txBody>
                  <a:tcPr/>
                </a:tc>
                <a:extLst>
                  <a:ext uri="{0D108BD9-81ED-4DB2-BD59-A6C34878D82A}">
                    <a16:rowId xmlns:a16="http://schemas.microsoft.com/office/drawing/2014/main" val="316962957"/>
                  </a:ext>
                </a:extLst>
              </a:tr>
              <a:tr h="370840">
                <a:tc>
                  <a:txBody>
                    <a:bodyPr/>
                    <a:lstStyle/>
                    <a:p>
                      <a:r>
                        <a:rPr lang="en-GB" dirty="0" smtClean="0">
                          <a:latin typeface="+mj-lt"/>
                        </a:rPr>
                        <a:t>Mrs Roper</a:t>
                      </a:r>
                      <a:endParaRPr lang="en-GB" dirty="0">
                        <a:latin typeface="+mj-lt"/>
                      </a:endParaRPr>
                    </a:p>
                  </a:txBody>
                  <a:tcPr/>
                </a:tc>
                <a:tc>
                  <a:txBody>
                    <a:bodyPr/>
                    <a:lstStyle/>
                    <a:p>
                      <a:r>
                        <a:rPr lang="en-GB" dirty="0" smtClean="0">
                          <a:latin typeface="+mj-lt"/>
                        </a:rPr>
                        <a:t>Transitions Co-Ordinator</a:t>
                      </a:r>
                      <a:endParaRPr lang="en-GB" dirty="0">
                        <a:latin typeface="+mj-lt"/>
                      </a:endParaRPr>
                    </a:p>
                  </a:txBody>
                  <a:tcPr/>
                </a:tc>
                <a:tc>
                  <a:txBody>
                    <a:bodyPr/>
                    <a:lstStyle/>
                    <a:p>
                      <a:r>
                        <a:rPr lang="en-GB" dirty="0" smtClean="0">
                          <a:latin typeface="+mj-lt"/>
                        </a:rPr>
                        <a:t>Careers</a:t>
                      </a:r>
                      <a:endParaRPr lang="en-GB" dirty="0">
                        <a:latin typeface="+mj-lt"/>
                      </a:endParaRPr>
                    </a:p>
                  </a:txBody>
                  <a:tcPr/>
                </a:tc>
                <a:extLst>
                  <a:ext uri="{0D108BD9-81ED-4DB2-BD59-A6C34878D82A}">
                    <a16:rowId xmlns:a16="http://schemas.microsoft.com/office/drawing/2014/main" val="360949917"/>
                  </a:ext>
                </a:extLst>
              </a:tr>
              <a:tr h="370840">
                <a:tc>
                  <a:txBody>
                    <a:bodyPr/>
                    <a:lstStyle/>
                    <a:p>
                      <a:r>
                        <a:rPr lang="en-GB" dirty="0" smtClean="0">
                          <a:latin typeface="+mj-lt"/>
                        </a:rPr>
                        <a:t>Mr Caple</a:t>
                      </a:r>
                      <a:endParaRPr lang="en-GB" dirty="0">
                        <a:latin typeface="+mj-lt"/>
                      </a:endParaRPr>
                    </a:p>
                  </a:txBody>
                  <a:tcPr/>
                </a:tc>
                <a:tc>
                  <a:txBody>
                    <a:bodyPr/>
                    <a:lstStyle/>
                    <a:p>
                      <a:r>
                        <a:rPr lang="en-GB" dirty="0" smtClean="0">
                          <a:latin typeface="+mj-lt"/>
                        </a:rPr>
                        <a:t>Head</a:t>
                      </a:r>
                      <a:r>
                        <a:rPr lang="en-GB" baseline="0" dirty="0" smtClean="0">
                          <a:latin typeface="+mj-lt"/>
                        </a:rPr>
                        <a:t> of School</a:t>
                      </a:r>
                      <a:endParaRPr lang="en-GB" dirty="0">
                        <a:latin typeface="+mj-lt"/>
                      </a:endParaRPr>
                    </a:p>
                  </a:txBody>
                  <a:tcPr/>
                </a:tc>
                <a:tc>
                  <a:txBody>
                    <a:bodyPr/>
                    <a:lstStyle/>
                    <a:p>
                      <a:r>
                        <a:rPr lang="en-GB" dirty="0" smtClean="0">
                          <a:latin typeface="+mj-lt"/>
                        </a:rPr>
                        <a:t>Curriculum Intent</a:t>
                      </a:r>
                      <a:endParaRPr lang="en-GB" dirty="0">
                        <a:latin typeface="+mj-lt"/>
                      </a:endParaRPr>
                    </a:p>
                  </a:txBody>
                  <a:tcPr/>
                </a:tc>
                <a:extLst>
                  <a:ext uri="{0D108BD9-81ED-4DB2-BD59-A6C34878D82A}">
                    <a16:rowId xmlns:a16="http://schemas.microsoft.com/office/drawing/2014/main" val="3882994102"/>
                  </a:ext>
                </a:extLst>
              </a:tr>
              <a:tr h="370840">
                <a:tc>
                  <a:txBody>
                    <a:bodyPr/>
                    <a:lstStyle/>
                    <a:p>
                      <a:r>
                        <a:rPr lang="en-GB" dirty="0" smtClean="0">
                          <a:latin typeface="+mj-lt"/>
                        </a:rPr>
                        <a:t>Mr Guiney</a:t>
                      </a:r>
                      <a:endParaRPr lang="en-GB" dirty="0">
                        <a:latin typeface="+mj-lt"/>
                      </a:endParaRPr>
                    </a:p>
                  </a:txBody>
                  <a:tcPr/>
                </a:tc>
                <a:tc>
                  <a:txBody>
                    <a:bodyPr/>
                    <a:lstStyle/>
                    <a:p>
                      <a:r>
                        <a:rPr lang="en-GB" dirty="0" smtClean="0">
                          <a:latin typeface="+mj-lt"/>
                        </a:rPr>
                        <a:t>Deputy Head of School</a:t>
                      </a:r>
                      <a:endParaRPr lang="en-GB" dirty="0">
                        <a:latin typeface="+mj-lt"/>
                      </a:endParaRPr>
                    </a:p>
                  </a:txBody>
                  <a:tcPr/>
                </a:tc>
                <a:tc>
                  <a:txBody>
                    <a:bodyPr/>
                    <a:lstStyle/>
                    <a:p>
                      <a:r>
                        <a:rPr lang="en-GB" dirty="0" smtClean="0">
                          <a:latin typeface="+mj-lt"/>
                        </a:rPr>
                        <a:t>Curriculum Impact</a:t>
                      </a:r>
                      <a:endParaRPr lang="en-GB" dirty="0">
                        <a:latin typeface="+mj-lt"/>
                      </a:endParaRPr>
                    </a:p>
                  </a:txBody>
                  <a:tcPr/>
                </a:tc>
                <a:extLst>
                  <a:ext uri="{0D108BD9-81ED-4DB2-BD59-A6C34878D82A}">
                    <a16:rowId xmlns:a16="http://schemas.microsoft.com/office/drawing/2014/main" val="2619260648"/>
                  </a:ext>
                </a:extLst>
              </a:tr>
              <a:tr h="370840">
                <a:tc>
                  <a:txBody>
                    <a:bodyPr/>
                    <a:lstStyle/>
                    <a:p>
                      <a:r>
                        <a:rPr lang="en-GB" dirty="0" smtClean="0">
                          <a:latin typeface="+mj-lt"/>
                        </a:rPr>
                        <a:t>Your child’s class teacher</a:t>
                      </a:r>
                      <a:endParaRPr lang="en-GB" dirty="0">
                        <a:latin typeface="+mj-lt"/>
                      </a:endParaRPr>
                    </a:p>
                  </a:txBody>
                  <a:tcPr/>
                </a:tc>
                <a:tc>
                  <a:txBody>
                    <a:bodyPr/>
                    <a:lstStyle/>
                    <a:p>
                      <a:r>
                        <a:rPr lang="en-GB" dirty="0" smtClean="0">
                          <a:latin typeface="+mj-lt"/>
                        </a:rPr>
                        <a:t>Teacher</a:t>
                      </a:r>
                      <a:endParaRPr lang="en-GB" dirty="0">
                        <a:latin typeface="+mj-lt"/>
                      </a:endParaRPr>
                    </a:p>
                  </a:txBody>
                  <a:tcPr/>
                </a:tc>
                <a:tc>
                  <a:txBody>
                    <a:bodyPr/>
                    <a:lstStyle/>
                    <a:p>
                      <a:r>
                        <a:rPr lang="en-GB" dirty="0" smtClean="0">
                          <a:latin typeface="+mj-lt"/>
                        </a:rPr>
                        <a:t>Curriculum Delivery</a:t>
                      </a:r>
                      <a:r>
                        <a:rPr lang="en-GB" baseline="0" dirty="0" smtClean="0">
                          <a:latin typeface="+mj-lt"/>
                        </a:rPr>
                        <a:t> </a:t>
                      </a:r>
                      <a:endParaRPr lang="en-GB" dirty="0">
                        <a:latin typeface="+mj-lt"/>
                      </a:endParaRPr>
                    </a:p>
                  </a:txBody>
                  <a:tcPr/>
                </a:tc>
                <a:extLst>
                  <a:ext uri="{0D108BD9-81ED-4DB2-BD59-A6C34878D82A}">
                    <a16:rowId xmlns:a16="http://schemas.microsoft.com/office/drawing/2014/main" val="2351284238"/>
                  </a:ext>
                </a:extLst>
              </a:tr>
            </a:tbl>
          </a:graphicData>
        </a:graphic>
      </p:graphicFrame>
    </p:spTree>
    <p:extLst>
      <p:ext uri="{BB962C8B-B14F-4D97-AF65-F5344CB8AC3E}">
        <p14:creationId xmlns:p14="http://schemas.microsoft.com/office/powerpoint/2010/main" val="9470143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Changing and Growing Topic Areas</a:t>
            </a:r>
            <a:endParaRPr lang="en-GB" dirty="0"/>
          </a:p>
        </p:txBody>
      </p:sp>
      <p:pic>
        <p:nvPicPr>
          <p:cNvPr id="5" name="Picture 2" descr="St Luke's Schoo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82746" y="5180157"/>
            <a:ext cx="1143000" cy="147637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8" name="Table 7"/>
          <p:cNvGraphicFramePr>
            <a:graphicFrameLocks noGrp="1"/>
          </p:cNvGraphicFramePr>
          <p:nvPr>
            <p:extLst>
              <p:ext uri="{D42A27DB-BD31-4B8C-83A1-F6EECF244321}">
                <p14:modId xmlns:p14="http://schemas.microsoft.com/office/powerpoint/2010/main" val="552617700"/>
              </p:ext>
            </p:extLst>
          </p:nvPr>
        </p:nvGraphicFramePr>
        <p:xfrm>
          <a:off x="838200" y="1690688"/>
          <a:ext cx="10320867" cy="3122758"/>
        </p:xfrm>
        <a:graphic>
          <a:graphicData uri="http://schemas.openxmlformats.org/drawingml/2006/table">
            <a:tbl>
              <a:tblPr firstRow="1" firstCol="1" bandRow="1">
                <a:tableStyleId>{69CF1AB2-1976-4502-BF36-3FF5EA218861}</a:tableStyleId>
              </a:tblPr>
              <a:tblGrid>
                <a:gridCol w="3440289">
                  <a:extLst>
                    <a:ext uri="{9D8B030D-6E8A-4147-A177-3AD203B41FA5}">
                      <a16:colId xmlns:a16="http://schemas.microsoft.com/office/drawing/2014/main" val="2284873804"/>
                    </a:ext>
                  </a:extLst>
                </a:gridCol>
                <a:gridCol w="3440289">
                  <a:extLst>
                    <a:ext uri="{9D8B030D-6E8A-4147-A177-3AD203B41FA5}">
                      <a16:colId xmlns:a16="http://schemas.microsoft.com/office/drawing/2014/main" val="3091773312"/>
                    </a:ext>
                  </a:extLst>
                </a:gridCol>
                <a:gridCol w="3440289">
                  <a:extLst>
                    <a:ext uri="{9D8B030D-6E8A-4147-A177-3AD203B41FA5}">
                      <a16:colId xmlns:a16="http://schemas.microsoft.com/office/drawing/2014/main" val="331899851"/>
                    </a:ext>
                  </a:extLst>
                </a:gridCol>
              </a:tblGrid>
              <a:tr h="331295">
                <a:tc>
                  <a:txBody>
                    <a:bodyPr/>
                    <a:lstStyle/>
                    <a:p>
                      <a:pPr>
                        <a:lnSpc>
                          <a:spcPct val="107000"/>
                        </a:lnSpc>
                        <a:spcAft>
                          <a:spcPts val="0"/>
                        </a:spcAft>
                      </a:pPr>
                      <a:r>
                        <a:rPr lang="en-GB" sz="2000" dirty="0">
                          <a:effectLst/>
                          <a:latin typeface="+mj-lt"/>
                        </a:rPr>
                        <a:t>Key stage 1and 2 topic areas</a:t>
                      </a:r>
                      <a:endParaRPr lang="en-GB" sz="2000" dirty="0">
                        <a:effectLst/>
                        <a:latin typeface="+mj-lt"/>
                        <a:ea typeface="Calibri" panose="020F0502020204030204" pitchFamily="34" charset="0"/>
                        <a:cs typeface="Times New Roman" panose="02020603050405020304" pitchFamily="18" charset="0"/>
                      </a:endParaRPr>
                    </a:p>
                  </a:txBody>
                  <a:tcPr marL="68580" marR="68580" marT="0" marB="0" anchor="ctr">
                    <a:solidFill>
                      <a:schemeClr val="accent5">
                        <a:lumMod val="60000"/>
                        <a:lumOff val="40000"/>
                      </a:schemeClr>
                    </a:solidFill>
                  </a:tcPr>
                </a:tc>
                <a:tc>
                  <a:txBody>
                    <a:bodyPr/>
                    <a:lstStyle/>
                    <a:p>
                      <a:pPr>
                        <a:lnSpc>
                          <a:spcPct val="107000"/>
                        </a:lnSpc>
                        <a:spcAft>
                          <a:spcPts val="0"/>
                        </a:spcAft>
                      </a:pPr>
                      <a:r>
                        <a:rPr lang="en-GB" sz="2000">
                          <a:effectLst/>
                          <a:latin typeface="+mj-lt"/>
                        </a:rPr>
                        <a:t>Key stage 3 topic areas</a:t>
                      </a:r>
                      <a:endParaRPr lang="en-GB" sz="2000">
                        <a:effectLst/>
                        <a:latin typeface="+mj-lt"/>
                        <a:ea typeface="Calibri" panose="020F0502020204030204" pitchFamily="34" charset="0"/>
                        <a:cs typeface="Times New Roman" panose="02020603050405020304" pitchFamily="18" charset="0"/>
                      </a:endParaRPr>
                    </a:p>
                  </a:txBody>
                  <a:tcPr marL="68580" marR="68580" marT="0" marB="0" anchor="ctr">
                    <a:solidFill>
                      <a:schemeClr val="accent5">
                        <a:lumMod val="60000"/>
                        <a:lumOff val="40000"/>
                      </a:schemeClr>
                    </a:solidFill>
                  </a:tcPr>
                </a:tc>
                <a:tc>
                  <a:txBody>
                    <a:bodyPr/>
                    <a:lstStyle/>
                    <a:p>
                      <a:pPr>
                        <a:lnSpc>
                          <a:spcPct val="107000"/>
                        </a:lnSpc>
                        <a:spcAft>
                          <a:spcPts val="0"/>
                        </a:spcAft>
                      </a:pPr>
                      <a:r>
                        <a:rPr lang="en-GB" sz="2000" dirty="0">
                          <a:effectLst/>
                          <a:latin typeface="+mj-lt"/>
                        </a:rPr>
                        <a:t>Key stage 4 topic areas</a:t>
                      </a:r>
                      <a:endParaRPr lang="en-GB" sz="2000" dirty="0">
                        <a:effectLst/>
                        <a:latin typeface="+mj-lt"/>
                        <a:ea typeface="Calibri" panose="020F0502020204030204" pitchFamily="34" charset="0"/>
                        <a:cs typeface="Times New Roman" panose="02020603050405020304" pitchFamily="18" charset="0"/>
                      </a:endParaRPr>
                    </a:p>
                  </a:txBody>
                  <a:tcPr marL="68580" marR="68580" marT="0" marB="0" anchor="ctr">
                    <a:solidFill>
                      <a:schemeClr val="accent5">
                        <a:lumMod val="60000"/>
                        <a:lumOff val="40000"/>
                      </a:schemeClr>
                    </a:solidFill>
                  </a:tcPr>
                </a:tc>
                <a:extLst>
                  <a:ext uri="{0D108BD9-81ED-4DB2-BD59-A6C34878D82A}">
                    <a16:rowId xmlns:a16="http://schemas.microsoft.com/office/drawing/2014/main" val="4119126716"/>
                  </a:ext>
                </a:extLst>
              </a:tr>
              <a:tr h="622439">
                <a:tc>
                  <a:txBody>
                    <a:bodyPr/>
                    <a:lstStyle/>
                    <a:p>
                      <a:pPr>
                        <a:lnSpc>
                          <a:spcPct val="107000"/>
                        </a:lnSpc>
                        <a:spcAft>
                          <a:spcPts val="0"/>
                        </a:spcAft>
                      </a:pPr>
                      <a:r>
                        <a:rPr lang="en-GB" sz="2000" b="0" i="0" dirty="0">
                          <a:effectLst/>
                          <a:latin typeface="+mj-lt"/>
                          <a:ea typeface="Calibri" panose="020F0502020204030204" pitchFamily="34" charset="0"/>
                          <a:cs typeface="Times New Roman" panose="02020603050405020304" pitchFamily="18" charset="0"/>
                        </a:rPr>
                        <a:t>1. Baby to adult </a:t>
                      </a:r>
                    </a:p>
                  </a:txBody>
                  <a:tcPr marL="68580" marR="68580" marT="0" marB="0" anchor="ctr"/>
                </a:tc>
                <a:tc>
                  <a:txBody>
                    <a:bodyPr/>
                    <a:lstStyle/>
                    <a:p>
                      <a:pPr>
                        <a:lnSpc>
                          <a:spcPct val="107000"/>
                        </a:lnSpc>
                        <a:spcAft>
                          <a:spcPts val="0"/>
                        </a:spcAft>
                      </a:pPr>
                      <a:r>
                        <a:rPr lang="en-GB" sz="2000" b="0" i="0" dirty="0">
                          <a:effectLst/>
                          <a:latin typeface="+mj-lt"/>
                          <a:ea typeface="Calibri" panose="020F0502020204030204" pitchFamily="34" charset="0"/>
                          <a:cs typeface="Times New Roman" panose="02020603050405020304" pitchFamily="18" charset="0"/>
                        </a:rPr>
                        <a:t>1. Puberty </a:t>
                      </a:r>
                    </a:p>
                  </a:txBody>
                  <a:tcPr marL="68580" marR="68580" marT="0" marB="0" anchor="ctr"/>
                </a:tc>
                <a:tc>
                  <a:txBody>
                    <a:bodyPr/>
                    <a:lstStyle/>
                    <a:p>
                      <a:pPr>
                        <a:lnSpc>
                          <a:spcPct val="107000"/>
                        </a:lnSpc>
                        <a:spcAft>
                          <a:spcPts val="0"/>
                        </a:spcAft>
                      </a:pPr>
                      <a:r>
                        <a:rPr lang="en-GB" sz="2000" b="0" i="0">
                          <a:effectLst/>
                          <a:latin typeface="+mj-lt"/>
                          <a:ea typeface="Calibri" panose="020F0502020204030204" pitchFamily="34" charset="0"/>
                          <a:cs typeface="Times New Roman" panose="02020603050405020304" pitchFamily="18" charset="0"/>
                        </a:rPr>
                        <a:t>1. Puberty</a:t>
                      </a:r>
                    </a:p>
                  </a:txBody>
                  <a:tcPr marL="68580" marR="68580" marT="0" marB="0" anchor="ctr"/>
                </a:tc>
                <a:extLst>
                  <a:ext uri="{0D108BD9-81ED-4DB2-BD59-A6C34878D82A}">
                    <a16:rowId xmlns:a16="http://schemas.microsoft.com/office/drawing/2014/main" val="1782227354"/>
                  </a:ext>
                </a:extLst>
              </a:tr>
              <a:tr h="723008">
                <a:tc>
                  <a:txBody>
                    <a:bodyPr/>
                    <a:lstStyle/>
                    <a:p>
                      <a:pPr>
                        <a:lnSpc>
                          <a:spcPct val="107000"/>
                        </a:lnSpc>
                        <a:spcAft>
                          <a:spcPts val="0"/>
                        </a:spcAft>
                      </a:pPr>
                      <a:r>
                        <a:rPr lang="en-GB" sz="2000" b="0" i="0">
                          <a:effectLst/>
                          <a:latin typeface="+mj-lt"/>
                          <a:ea typeface="Calibri" panose="020F0502020204030204" pitchFamily="34" charset="0"/>
                          <a:cs typeface="Times New Roman" panose="02020603050405020304" pitchFamily="18" charset="0"/>
                        </a:rPr>
                        <a:t>2. Changes at puberty </a:t>
                      </a:r>
                    </a:p>
                  </a:txBody>
                  <a:tcPr marL="68580" marR="68580" marT="0" marB="0" anchor="ctr"/>
                </a:tc>
                <a:tc>
                  <a:txBody>
                    <a:bodyPr/>
                    <a:lstStyle/>
                    <a:p>
                      <a:pPr>
                        <a:lnSpc>
                          <a:spcPct val="107000"/>
                        </a:lnSpc>
                        <a:spcAft>
                          <a:spcPts val="0"/>
                        </a:spcAft>
                      </a:pPr>
                      <a:r>
                        <a:rPr lang="en-GB" sz="2000" b="0" i="0" dirty="0">
                          <a:effectLst/>
                          <a:latin typeface="+mj-lt"/>
                          <a:ea typeface="Calibri" panose="020F0502020204030204" pitchFamily="34" charset="0"/>
                          <a:cs typeface="Times New Roman" panose="02020603050405020304" pitchFamily="18" charset="0"/>
                        </a:rPr>
                        <a:t>2. Positive/unhealthy relationships </a:t>
                      </a:r>
                    </a:p>
                  </a:txBody>
                  <a:tcPr marL="68580" marR="68580" marT="0" marB="0" anchor="ctr"/>
                </a:tc>
                <a:tc>
                  <a:txBody>
                    <a:bodyPr/>
                    <a:lstStyle/>
                    <a:p>
                      <a:pPr>
                        <a:lnSpc>
                          <a:spcPct val="107000"/>
                        </a:lnSpc>
                        <a:spcAft>
                          <a:spcPts val="0"/>
                        </a:spcAft>
                      </a:pPr>
                      <a:r>
                        <a:rPr lang="en-GB" sz="2000" b="0" i="0" dirty="0">
                          <a:effectLst/>
                          <a:latin typeface="+mj-lt"/>
                          <a:ea typeface="Calibri" panose="020F0502020204030204" pitchFamily="34" charset="0"/>
                          <a:cs typeface="Times New Roman" panose="02020603050405020304" pitchFamily="18" charset="0"/>
                        </a:rPr>
                        <a:t> </a:t>
                      </a:r>
                      <a:r>
                        <a:rPr lang="en-GB" sz="2000" b="0" i="0" dirty="0" smtClean="0">
                          <a:effectLst/>
                          <a:latin typeface="+mj-lt"/>
                          <a:ea typeface="Calibri" panose="020F0502020204030204" pitchFamily="34" charset="0"/>
                          <a:cs typeface="Times New Roman" panose="02020603050405020304" pitchFamily="18" charset="0"/>
                        </a:rPr>
                        <a:t>2. Positive/unhealthy relationships </a:t>
                      </a:r>
                    </a:p>
                  </a:txBody>
                  <a:tcPr marL="68580" marR="68580" marT="0" marB="0" anchor="ctr"/>
                </a:tc>
                <a:extLst>
                  <a:ext uri="{0D108BD9-81ED-4DB2-BD59-A6C34878D82A}">
                    <a16:rowId xmlns:a16="http://schemas.microsoft.com/office/drawing/2014/main" val="2302372848"/>
                  </a:ext>
                </a:extLst>
              </a:tr>
              <a:tr h="723008">
                <a:tc>
                  <a:txBody>
                    <a:bodyPr/>
                    <a:lstStyle/>
                    <a:p>
                      <a:pPr>
                        <a:lnSpc>
                          <a:spcPct val="107000"/>
                        </a:lnSpc>
                        <a:spcAft>
                          <a:spcPts val="0"/>
                        </a:spcAft>
                      </a:pPr>
                      <a:r>
                        <a:rPr lang="en-GB" sz="2000" b="0" i="0" dirty="0">
                          <a:effectLst/>
                          <a:latin typeface="+mj-lt"/>
                          <a:ea typeface="Calibri" panose="020F0502020204030204" pitchFamily="34" charset="0"/>
                          <a:cs typeface="Times New Roman" panose="02020603050405020304" pitchFamily="18" charset="0"/>
                        </a:rPr>
                        <a:t>3. Dealing with touch </a:t>
                      </a:r>
                    </a:p>
                  </a:txBody>
                  <a:tcPr marL="68580" marR="68580" marT="0" marB="0" anchor="ctr"/>
                </a:tc>
                <a:tc>
                  <a:txBody>
                    <a:bodyPr/>
                    <a:lstStyle/>
                    <a:p>
                      <a:pPr>
                        <a:lnSpc>
                          <a:spcPct val="107000"/>
                        </a:lnSpc>
                        <a:spcAft>
                          <a:spcPts val="0"/>
                        </a:spcAft>
                      </a:pPr>
                      <a:r>
                        <a:rPr lang="en-GB" sz="2000" b="0" i="0" dirty="0">
                          <a:effectLst/>
                          <a:latin typeface="+mj-lt"/>
                          <a:ea typeface="Calibri" panose="020F0502020204030204" pitchFamily="34" charset="0"/>
                          <a:cs typeface="Times New Roman" panose="02020603050405020304" pitchFamily="18" charset="0"/>
                        </a:rPr>
                        <a:t>3. Friendships </a:t>
                      </a:r>
                    </a:p>
                  </a:txBody>
                  <a:tcPr marL="68580" marR="68580" marT="0" marB="0" anchor="ctr"/>
                </a:tc>
                <a:tc>
                  <a:txBody>
                    <a:bodyPr/>
                    <a:lstStyle/>
                    <a:p>
                      <a:pPr>
                        <a:lnSpc>
                          <a:spcPct val="107000"/>
                        </a:lnSpc>
                        <a:spcAft>
                          <a:spcPts val="0"/>
                        </a:spcAft>
                      </a:pPr>
                      <a:r>
                        <a:rPr lang="en-GB" sz="2000" b="0" i="0" dirty="0">
                          <a:effectLst/>
                          <a:latin typeface="+mj-lt"/>
                          <a:ea typeface="Calibri" panose="020F0502020204030204" pitchFamily="34" charset="0"/>
                          <a:cs typeface="Times New Roman" panose="02020603050405020304" pitchFamily="18" charset="0"/>
                        </a:rPr>
                        <a:t> </a:t>
                      </a:r>
                    </a:p>
                  </a:txBody>
                  <a:tcPr marL="68580" marR="68580" marT="0" marB="0" anchor="ctr"/>
                </a:tc>
                <a:extLst>
                  <a:ext uri="{0D108BD9-81ED-4DB2-BD59-A6C34878D82A}">
                    <a16:rowId xmlns:a16="http://schemas.microsoft.com/office/drawing/2014/main" val="1756614310"/>
                  </a:ext>
                </a:extLst>
              </a:tr>
              <a:tr h="723008">
                <a:tc>
                  <a:txBody>
                    <a:bodyPr/>
                    <a:lstStyle/>
                    <a:p>
                      <a:endParaRPr lang="en-GB" dirty="0">
                        <a:latin typeface="+mj-lt"/>
                      </a:endParaRPr>
                    </a:p>
                  </a:txBody>
                  <a:tcPr marL="68580" marR="68580" marT="0" marB="0" anchor="ctr"/>
                </a:tc>
                <a:tc>
                  <a:txBody>
                    <a:bodyPr/>
                    <a:lstStyle/>
                    <a:p>
                      <a:pPr>
                        <a:lnSpc>
                          <a:spcPct val="107000"/>
                        </a:lnSpc>
                        <a:spcAft>
                          <a:spcPts val="0"/>
                        </a:spcAft>
                      </a:pPr>
                      <a:r>
                        <a:rPr lang="en-GB" sz="2000" b="0" i="0">
                          <a:effectLst/>
                          <a:latin typeface="+mj-lt"/>
                          <a:ea typeface="Calibri" panose="020F0502020204030204" pitchFamily="34" charset="0"/>
                          <a:cs typeface="Times New Roman" panose="02020603050405020304" pitchFamily="18" charset="0"/>
                        </a:rPr>
                        <a:t>4. Romantic relationships, consent </a:t>
                      </a:r>
                    </a:p>
                  </a:txBody>
                  <a:tcPr marL="68580" marR="68580" marT="0" marB="0" anchor="ctr"/>
                </a:tc>
                <a:tc>
                  <a:txBody>
                    <a:bodyPr/>
                    <a:lstStyle/>
                    <a:p>
                      <a:pPr>
                        <a:lnSpc>
                          <a:spcPct val="107000"/>
                        </a:lnSpc>
                        <a:spcAft>
                          <a:spcPts val="0"/>
                        </a:spcAft>
                      </a:pPr>
                      <a:r>
                        <a:rPr lang="en-GB" sz="2000" b="0" i="0" dirty="0">
                          <a:effectLst/>
                          <a:latin typeface="+mj-lt"/>
                          <a:ea typeface="Calibri" panose="020F0502020204030204" pitchFamily="34" charset="0"/>
                          <a:cs typeface="Times New Roman" panose="02020603050405020304" pitchFamily="18" charset="0"/>
                        </a:rPr>
                        <a:t>4. Intimate relationships, consent and contraception</a:t>
                      </a:r>
                    </a:p>
                  </a:txBody>
                  <a:tcPr marL="68580" marR="68580" marT="0" marB="0" anchor="ctr"/>
                </a:tc>
                <a:extLst>
                  <a:ext uri="{0D108BD9-81ED-4DB2-BD59-A6C34878D82A}">
                    <a16:rowId xmlns:a16="http://schemas.microsoft.com/office/drawing/2014/main" val="3724788868"/>
                  </a:ext>
                </a:extLst>
              </a:tr>
            </a:tbl>
          </a:graphicData>
        </a:graphic>
      </p:graphicFrame>
    </p:spTree>
    <p:extLst>
      <p:ext uri="{BB962C8B-B14F-4D97-AF65-F5344CB8AC3E}">
        <p14:creationId xmlns:p14="http://schemas.microsoft.com/office/powerpoint/2010/main" val="22279585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Changing and Growing Topic Areas</a:t>
            </a:r>
            <a:endParaRPr lang="en-GB" dirty="0"/>
          </a:p>
        </p:txBody>
      </p:sp>
      <p:pic>
        <p:nvPicPr>
          <p:cNvPr id="5" name="Picture 2" descr="St Luke's Schoo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82746" y="5180157"/>
            <a:ext cx="1143000" cy="147637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8" name="Table 7"/>
          <p:cNvGraphicFramePr>
            <a:graphicFrameLocks noGrp="1"/>
          </p:cNvGraphicFramePr>
          <p:nvPr>
            <p:extLst>
              <p:ext uri="{D42A27DB-BD31-4B8C-83A1-F6EECF244321}">
                <p14:modId xmlns:p14="http://schemas.microsoft.com/office/powerpoint/2010/main" val="3943255438"/>
              </p:ext>
            </p:extLst>
          </p:nvPr>
        </p:nvGraphicFramePr>
        <p:xfrm>
          <a:off x="838200" y="1690688"/>
          <a:ext cx="10320867" cy="3122758"/>
        </p:xfrm>
        <a:graphic>
          <a:graphicData uri="http://schemas.openxmlformats.org/drawingml/2006/table">
            <a:tbl>
              <a:tblPr firstRow="1" firstCol="1" bandRow="1">
                <a:tableStyleId>{69CF1AB2-1976-4502-BF36-3FF5EA218861}</a:tableStyleId>
              </a:tblPr>
              <a:tblGrid>
                <a:gridCol w="3440289">
                  <a:extLst>
                    <a:ext uri="{9D8B030D-6E8A-4147-A177-3AD203B41FA5}">
                      <a16:colId xmlns:a16="http://schemas.microsoft.com/office/drawing/2014/main" val="2284873804"/>
                    </a:ext>
                  </a:extLst>
                </a:gridCol>
                <a:gridCol w="3440289">
                  <a:extLst>
                    <a:ext uri="{9D8B030D-6E8A-4147-A177-3AD203B41FA5}">
                      <a16:colId xmlns:a16="http://schemas.microsoft.com/office/drawing/2014/main" val="3091773312"/>
                    </a:ext>
                  </a:extLst>
                </a:gridCol>
                <a:gridCol w="3440289">
                  <a:extLst>
                    <a:ext uri="{9D8B030D-6E8A-4147-A177-3AD203B41FA5}">
                      <a16:colId xmlns:a16="http://schemas.microsoft.com/office/drawing/2014/main" val="331899851"/>
                    </a:ext>
                  </a:extLst>
                </a:gridCol>
              </a:tblGrid>
              <a:tr h="331295">
                <a:tc>
                  <a:txBody>
                    <a:bodyPr/>
                    <a:lstStyle/>
                    <a:p>
                      <a:pPr>
                        <a:lnSpc>
                          <a:spcPct val="107000"/>
                        </a:lnSpc>
                        <a:spcAft>
                          <a:spcPts val="0"/>
                        </a:spcAft>
                      </a:pPr>
                      <a:r>
                        <a:rPr lang="en-GB" sz="2000" dirty="0">
                          <a:effectLst/>
                          <a:latin typeface="+mj-lt"/>
                        </a:rPr>
                        <a:t>Key stage 1and 2 topic areas</a:t>
                      </a:r>
                      <a:endParaRPr lang="en-GB" sz="2000" dirty="0">
                        <a:effectLst/>
                        <a:latin typeface="+mj-lt"/>
                        <a:ea typeface="Calibri" panose="020F0502020204030204" pitchFamily="34" charset="0"/>
                        <a:cs typeface="Times New Roman" panose="02020603050405020304" pitchFamily="18" charset="0"/>
                      </a:endParaRPr>
                    </a:p>
                  </a:txBody>
                  <a:tcPr marL="68580" marR="68580" marT="0" marB="0" anchor="ctr">
                    <a:solidFill>
                      <a:schemeClr val="accent5">
                        <a:lumMod val="60000"/>
                        <a:lumOff val="40000"/>
                      </a:schemeClr>
                    </a:solidFill>
                  </a:tcPr>
                </a:tc>
                <a:tc>
                  <a:txBody>
                    <a:bodyPr/>
                    <a:lstStyle/>
                    <a:p>
                      <a:pPr>
                        <a:lnSpc>
                          <a:spcPct val="107000"/>
                        </a:lnSpc>
                        <a:spcAft>
                          <a:spcPts val="0"/>
                        </a:spcAft>
                      </a:pPr>
                      <a:r>
                        <a:rPr lang="en-GB" sz="2000">
                          <a:effectLst/>
                          <a:latin typeface="+mj-lt"/>
                        </a:rPr>
                        <a:t>Key stage 3 topic areas</a:t>
                      </a:r>
                      <a:endParaRPr lang="en-GB" sz="2000">
                        <a:effectLst/>
                        <a:latin typeface="+mj-lt"/>
                        <a:ea typeface="Calibri" panose="020F0502020204030204" pitchFamily="34" charset="0"/>
                        <a:cs typeface="Times New Roman" panose="02020603050405020304" pitchFamily="18" charset="0"/>
                      </a:endParaRPr>
                    </a:p>
                  </a:txBody>
                  <a:tcPr marL="68580" marR="68580" marT="0" marB="0" anchor="ctr">
                    <a:solidFill>
                      <a:schemeClr val="accent5">
                        <a:lumMod val="60000"/>
                        <a:lumOff val="40000"/>
                      </a:schemeClr>
                    </a:solidFill>
                  </a:tcPr>
                </a:tc>
                <a:tc>
                  <a:txBody>
                    <a:bodyPr/>
                    <a:lstStyle/>
                    <a:p>
                      <a:pPr>
                        <a:lnSpc>
                          <a:spcPct val="107000"/>
                        </a:lnSpc>
                        <a:spcAft>
                          <a:spcPts val="0"/>
                        </a:spcAft>
                      </a:pPr>
                      <a:r>
                        <a:rPr lang="en-GB" sz="2000" dirty="0">
                          <a:effectLst/>
                          <a:latin typeface="+mj-lt"/>
                        </a:rPr>
                        <a:t>Key stage 4 topic areas</a:t>
                      </a:r>
                      <a:endParaRPr lang="en-GB" sz="2000" dirty="0">
                        <a:effectLst/>
                        <a:latin typeface="+mj-lt"/>
                        <a:ea typeface="Calibri" panose="020F0502020204030204" pitchFamily="34" charset="0"/>
                        <a:cs typeface="Times New Roman" panose="02020603050405020304" pitchFamily="18" charset="0"/>
                      </a:endParaRPr>
                    </a:p>
                  </a:txBody>
                  <a:tcPr marL="68580" marR="68580" marT="0" marB="0" anchor="ctr">
                    <a:solidFill>
                      <a:schemeClr val="accent5">
                        <a:lumMod val="60000"/>
                        <a:lumOff val="40000"/>
                      </a:schemeClr>
                    </a:solidFill>
                  </a:tcPr>
                </a:tc>
                <a:extLst>
                  <a:ext uri="{0D108BD9-81ED-4DB2-BD59-A6C34878D82A}">
                    <a16:rowId xmlns:a16="http://schemas.microsoft.com/office/drawing/2014/main" val="4119126716"/>
                  </a:ext>
                </a:extLst>
              </a:tr>
              <a:tr h="622439">
                <a:tc>
                  <a:txBody>
                    <a:bodyPr/>
                    <a:lstStyle/>
                    <a:p>
                      <a:pPr>
                        <a:lnSpc>
                          <a:spcPct val="107000"/>
                        </a:lnSpc>
                        <a:spcAft>
                          <a:spcPts val="0"/>
                        </a:spcAft>
                      </a:pPr>
                      <a:r>
                        <a:rPr lang="en-GB" sz="2000" b="0" i="0" dirty="0">
                          <a:effectLst/>
                          <a:latin typeface="+mj-lt"/>
                          <a:ea typeface="Calibri" panose="020F0502020204030204" pitchFamily="34" charset="0"/>
                          <a:cs typeface="Times New Roman" panose="02020603050405020304" pitchFamily="18" charset="0"/>
                        </a:rPr>
                        <a:t>1. Baby to adult </a:t>
                      </a:r>
                    </a:p>
                  </a:txBody>
                  <a:tcPr marL="68580" marR="68580" marT="0" marB="0" anchor="ctr"/>
                </a:tc>
                <a:tc>
                  <a:txBody>
                    <a:bodyPr/>
                    <a:lstStyle/>
                    <a:p>
                      <a:pPr>
                        <a:lnSpc>
                          <a:spcPct val="107000"/>
                        </a:lnSpc>
                        <a:spcAft>
                          <a:spcPts val="0"/>
                        </a:spcAft>
                      </a:pPr>
                      <a:r>
                        <a:rPr lang="en-GB" sz="2000" b="0" i="0" dirty="0">
                          <a:effectLst/>
                          <a:latin typeface="+mj-lt"/>
                          <a:ea typeface="Calibri" panose="020F0502020204030204" pitchFamily="34" charset="0"/>
                          <a:cs typeface="Times New Roman" panose="02020603050405020304" pitchFamily="18" charset="0"/>
                        </a:rPr>
                        <a:t>1. Puberty </a:t>
                      </a:r>
                    </a:p>
                  </a:txBody>
                  <a:tcPr marL="68580" marR="68580" marT="0" marB="0" anchor="ctr"/>
                </a:tc>
                <a:tc>
                  <a:txBody>
                    <a:bodyPr/>
                    <a:lstStyle/>
                    <a:p>
                      <a:pPr>
                        <a:lnSpc>
                          <a:spcPct val="107000"/>
                        </a:lnSpc>
                        <a:spcAft>
                          <a:spcPts val="0"/>
                        </a:spcAft>
                      </a:pPr>
                      <a:r>
                        <a:rPr lang="en-GB" sz="2000" b="0" i="0">
                          <a:effectLst/>
                          <a:latin typeface="+mj-lt"/>
                          <a:ea typeface="Calibri" panose="020F0502020204030204" pitchFamily="34" charset="0"/>
                          <a:cs typeface="Times New Roman" panose="02020603050405020304" pitchFamily="18" charset="0"/>
                        </a:rPr>
                        <a:t>1. Puberty</a:t>
                      </a:r>
                    </a:p>
                  </a:txBody>
                  <a:tcPr marL="68580" marR="68580" marT="0" marB="0" anchor="ctr"/>
                </a:tc>
                <a:extLst>
                  <a:ext uri="{0D108BD9-81ED-4DB2-BD59-A6C34878D82A}">
                    <a16:rowId xmlns:a16="http://schemas.microsoft.com/office/drawing/2014/main" val="1782227354"/>
                  </a:ext>
                </a:extLst>
              </a:tr>
              <a:tr h="723008">
                <a:tc>
                  <a:txBody>
                    <a:bodyPr/>
                    <a:lstStyle/>
                    <a:p>
                      <a:pPr>
                        <a:lnSpc>
                          <a:spcPct val="107000"/>
                        </a:lnSpc>
                        <a:spcAft>
                          <a:spcPts val="0"/>
                        </a:spcAft>
                      </a:pPr>
                      <a:r>
                        <a:rPr lang="en-GB" sz="2000" b="0" i="0">
                          <a:effectLst/>
                          <a:latin typeface="+mj-lt"/>
                          <a:ea typeface="Calibri" panose="020F0502020204030204" pitchFamily="34" charset="0"/>
                          <a:cs typeface="Times New Roman" panose="02020603050405020304" pitchFamily="18" charset="0"/>
                        </a:rPr>
                        <a:t>2. Changes at puberty </a:t>
                      </a:r>
                    </a:p>
                  </a:txBody>
                  <a:tcPr marL="68580" marR="68580" marT="0" marB="0" anchor="ctr"/>
                </a:tc>
                <a:tc>
                  <a:txBody>
                    <a:bodyPr/>
                    <a:lstStyle/>
                    <a:p>
                      <a:pPr>
                        <a:lnSpc>
                          <a:spcPct val="107000"/>
                        </a:lnSpc>
                        <a:spcAft>
                          <a:spcPts val="0"/>
                        </a:spcAft>
                      </a:pPr>
                      <a:r>
                        <a:rPr lang="en-GB" sz="2000" b="0" i="0" dirty="0">
                          <a:effectLst/>
                          <a:latin typeface="+mj-lt"/>
                          <a:ea typeface="Calibri" panose="020F0502020204030204" pitchFamily="34" charset="0"/>
                          <a:cs typeface="Times New Roman" panose="02020603050405020304" pitchFamily="18" charset="0"/>
                        </a:rPr>
                        <a:t>2. Positive/unhealthy relationships </a:t>
                      </a:r>
                    </a:p>
                  </a:txBody>
                  <a:tcPr marL="68580" marR="68580" marT="0" marB="0" anchor="ctr"/>
                </a:tc>
                <a:tc>
                  <a:txBody>
                    <a:bodyPr/>
                    <a:lstStyle/>
                    <a:p>
                      <a:pPr>
                        <a:lnSpc>
                          <a:spcPct val="107000"/>
                        </a:lnSpc>
                        <a:spcAft>
                          <a:spcPts val="0"/>
                        </a:spcAft>
                      </a:pPr>
                      <a:r>
                        <a:rPr lang="en-GB" sz="2000" b="0" i="0" dirty="0">
                          <a:effectLst/>
                          <a:latin typeface="+mj-lt"/>
                          <a:ea typeface="Calibri" panose="020F0502020204030204" pitchFamily="34" charset="0"/>
                          <a:cs typeface="Times New Roman" panose="02020603050405020304" pitchFamily="18" charset="0"/>
                        </a:rPr>
                        <a:t> </a:t>
                      </a:r>
                      <a:r>
                        <a:rPr lang="en-GB" sz="2000" b="0" i="0" dirty="0" smtClean="0">
                          <a:effectLst/>
                          <a:latin typeface="+mj-lt"/>
                          <a:ea typeface="Calibri" panose="020F0502020204030204" pitchFamily="34" charset="0"/>
                          <a:cs typeface="Times New Roman" panose="02020603050405020304" pitchFamily="18" charset="0"/>
                        </a:rPr>
                        <a:t>2. Positive/unhealthy relationships </a:t>
                      </a:r>
                    </a:p>
                  </a:txBody>
                  <a:tcPr marL="68580" marR="68580" marT="0" marB="0" anchor="ctr"/>
                </a:tc>
                <a:extLst>
                  <a:ext uri="{0D108BD9-81ED-4DB2-BD59-A6C34878D82A}">
                    <a16:rowId xmlns:a16="http://schemas.microsoft.com/office/drawing/2014/main" val="2302372848"/>
                  </a:ext>
                </a:extLst>
              </a:tr>
              <a:tr h="723008">
                <a:tc>
                  <a:txBody>
                    <a:bodyPr/>
                    <a:lstStyle/>
                    <a:p>
                      <a:pPr>
                        <a:lnSpc>
                          <a:spcPct val="107000"/>
                        </a:lnSpc>
                        <a:spcAft>
                          <a:spcPts val="0"/>
                        </a:spcAft>
                      </a:pPr>
                      <a:r>
                        <a:rPr lang="en-GB" sz="2000" b="0" i="0" dirty="0">
                          <a:effectLst/>
                          <a:latin typeface="+mj-lt"/>
                          <a:ea typeface="Calibri" panose="020F0502020204030204" pitchFamily="34" charset="0"/>
                          <a:cs typeface="Times New Roman" panose="02020603050405020304" pitchFamily="18" charset="0"/>
                        </a:rPr>
                        <a:t>3. Dealing with touch </a:t>
                      </a:r>
                    </a:p>
                  </a:txBody>
                  <a:tcPr marL="68580" marR="68580" marT="0" marB="0" anchor="ctr"/>
                </a:tc>
                <a:tc>
                  <a:txBody>
                    <a:bodyPr/>
                    <a:lstStyle/>
                    <a:p>
                      <a:pPr>
                        <a:lnSpc>
                          <a:spcPct val="107000"/>
                        </a:lnSpc>
                        <a:spcAft>
                          <a:spcPts val="0"/>
                        </a:spcAft>
                      </a:pPr>
                      <a:r>
                        <a:rPr lang="en-GB" sz="2000" b="0" i="0" dirty="0">
                          <a:effectLst/>
                          <a:latin typeface="+mj-lt"/>
                          <a:ea typeface="Calibri" panose="020F0502020204030204" pitchFamily="34" charset="0"/>
                          <a:cs typeface="Times New Roman" panose="02020603050405020304" pitchFamily="18" charset="0"/>
                        </a:rPr>
                        <a:t>3. Friendships </a:t>
                      </a:r>
                    </a:p>
                  </a:txBody>
                  <a:tcPr marL="68580" marR="68580" marT="0" marB="0" anchor="ctr"/>
                </a:tc>
                <a:tc>
                  <a:txBody>
                    <a:bodyPr/>
                    <a:lstStyle/>
                    <a:p>
                      <a:pPr>
                        <a:lnSpc>
                          <a:spcPct val="107000"/>
                        </a:lnSpc>
                        <a:spcAft>
                          <a:spcPts val="0"/>
                        </a:spcAft>
                      </a:pPr>
                      <a:r>
                        <a:rPr lang="en-GB" sz="2000" b="0" i="0" dirty="0">
                          <a:effectLst/>
                          <a:latin typeface="+mj-lt"/>
                          <a:ea typeface="Calibri" panose="020F0502020204030204" pitchFamily="34" charset="0"/>
                          <a:cs typeface="Times New Roman" panose="02020603050405020304" pitchFamily="18" charset="0"/>
                        </a:rPr>
                        <a:t> </a:t>
                      </a:r>
                    </a:p>
                  </a:txBody>
                  <a:tcPr marL="68580" marR="68580" marT="0" marB="0" anchor="ctr"/>
                </a:tc>
                <a:extLst>
                  <a:ext uri="{0D108BD9-81ED-4DB2-BD59-A6C34878D82A}">
                    <a16:rowId xmlns:a16="http://schemas.microsoft.com/office/drawing/2014/main" val="1756614310"/>
                  </a:ext>
                </a:extLst>
              </a:tr>
              <a:tr h="723008">
                <a:tc>
                  <a:txBody>
                    <a:bodyPr/>
                    <a:lstStyle/>
                    <a:p>
                      <a:endParaRPr lang="en-GB" dirty="0">
                        <a:latin typeface="+mj-lt"/>
                      </a:endParaRPr>
                    </a:p>
                  </a:txBody>
                  <a:tcPr marL="68580" marR="68580" marT="0" marB="0" anchor="ctr"/>
                </a:tc>
                <a:tc>
                  <a:txBody>
                    <a:bodyPr/>
                    <a:lstStyle/>
                    <a:p>
                      <a:pPr>
                        <a:lnSpc>
                          <a:spcPct val="107000"/>
                        </a:lnSpc>
                        <a:spcAft>
                          <a:spcPts val="0"/>
                        </a:spcAft>
                      </a:pPr>
                      <a:r>
                        <a:rPr lang="en-GB" sz="2000" b="0" i="0">
                          <a:effectLst/>
                          <a:latin typeface="+mj-lt"/>
                          <a:ea typeface="Calibri" panose="020F0502020204030204" pitchFamily="34" charset="0"/>
                          <a:cs typeface="Times New Roman" panose="02020603050405020304" pitchFamily="18" charset="0"/>
                        </a:rPr>
                        <a:t>4. Romantic relationships, consent </a:t>
                      </a:r>
                    </a:p>
                  </a:txBody>
                  <a:tcPr marL="68580" marR="68580" marT="0" marB="0" anchor="ctr"/>
                </a:tc>
                <a:tc>
                  <a:txBody>
                    <a:bodyPr/>
                    <a:lstStyle/>
                    <a:p>
                      <a:pPr>
                        <a:lnSpc>
                          <a:spcPct val="107000"/>
                        </a:lnSpc>
                        <a:spcAft>
                          <a:spcPts val="0"/>
                        </a:spcAft>
                      </a:pPr>
                      <a:r>
                        <a:rPr lang="en-GB" sz="2000" b="0" i="0" dirty="0">
                          <a:effectLst/>
                          <a:latin typeface="+mj-lt"/>
                          <a:ea typeface="Calibri" panose="020F0502020204030204" pitchFamily="34" charset="0"/>
                          <a:cs typeface="Times New Roman" panose="02020603050405020304" pitchFamily="18" charset="0"/>
                        </a:rPr>
                        <a:t>4. Intimate relationships, consent and contraception</a:t>
                      </a:r>
                    </a:p>
                  </a:txBody>
                  <a:tcPr marL="68580" marR="68580" marT="0" marB="0" anchor="ctr"/>
                </a:tc>
                <a:extLst>
                  <a:ext uri="{0D108BD9-81ED-4DB2-BD59-A6C34878D82A}">
                    <a16:rowId xmlns:a16="http://schemas.microsoft.com/office/drawing/2014/main" val="3724788868"/>
                  </a:ext>
                </a:extLst>
              </a:tr>
            </a:tbl>
          </a:graphicData>
        </a:graphic>
      </p:graphicFrame>
    </p:spTree>
    <p:extLst>
      <p:ext uri="{BB962C8B-B14F-4D97-AF65-F5344CB8AC3E}">
        <p14:creationId xmlns:p14="http://schemas.microsoft.com/office/powerpoint/2010/main" val="25298174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Healthy </a:t>
            </a:r>
            <a:r>
              <a:rPr lang="en-GB" dirty="0" err="1" smtClean="0"/>
              <a:t>LifestylesTopic</a:t>
            </a:r>
            <a:r>
              <a:rPr lang="en-GB" dirty="0" smtClean="0"/>
              <a:t> Areas</a:t>
            </a:r>
            <a:endParaRPr lang="en-GB" dirty="0"/>
          </a:p>
        </p:txBody>
      </p:sp>
      <p:pic>
        <p:nvPicPr>
          <p:cNvPr id="5" name="Picture 2" descr="St Luke's Schoo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82746" y="5180157"/>
            <a:ext cx="1143000" cy="147637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8" name="Table 7"/>
          <p:cNvGraphicFramePr>
            <a:graphicFrameLocks noGrp="1"/>
          </p:cNvGraphicFramePr>
          <p:nvPr>
            <p:extLst>
              <p:ext uri="{D42A27DB-BD31-4B8C-83A1-F6EECF244321}">
                <p14:modId xmlns:p14="http://schemas.microsoft.com/office/powerpoint/2010/main" val="3473257657"/>
              </p:ext>
            </p:extLst>
          </p:nvPr>
        </p:nvGraphicFramePr>
        <p:xfrm>
          <a:off x="838200" y="1690688"/>
          <a:ext cx="10044546" cy="4720092"/>
        </p:xfrm>
        <a:graphic>
          <a:graphicData uri="http://schemas.openxmlformats.org/drawingml/2006/table">
            <a:tbl>
              <a:tblPr firstRow="1" firstCol="1" bandRow="1">
                <a:tableStyleId>{69CF1AB2-1976-4502-BF36-3FF5EA218861}</a:tableStyleId>
              </a:tblPr>
              <a:tblGrid>
                <a:gridCol w="3348182">
                  <a:extLst>
                    <a:ext uri="{9D8B030D-6E8A-4147-A177-3AD203B41FA5}">
                      <a16:colId xmlns:a16="http://schemas.microsoft.com/office/drawing/2014/main" val="2284873804"/>
                    </a:ext>
                  </a:extLst>
                </a:gridCol>
                <a:gridCol w="3348182">
                  <a:extLst>
                    <a:ext uri="{9D8B030D-6E8A-4147-A177-3AD203B41FA5}">
                      <a16:colId xmlns:a16="http://schemas.microsoft.com/office/drawing/2014/main" val="3091773312"/>
                    </a:ext>
                  </a:extLst>
                </a:gridCol>
                <a:gridCol w="3348182">
                  <a:extLst>
                    <a:ext uri="{9D8B030D-6E8A-4147-A177-3AD203B41FA5}">
                      <a16:colId xmlns:a16="http://schemas.microsoft.com/office/drawing/2014/main" val="331899851"/>
                    </a:ext>
                  </a:extLst>
                </a:gridCol>
              </a:tblGrid>
              <a:tr h="285751">
                <a:tc>
                  <a:txBody>
                    <a:bodyPr/>
                    <a:lstStyle/>
                    <a:p>
                      <a:pPr>
                        <a:lnSpc>
                          <a:spcPct val="107000"/>
                        </a:lnSpc>
                        <a:spcAft>
                          <a:spcPts val="0"/>
                        </a:spcAft>
                      </a:pPr>
                      <a:r>
                        <a:rPr lang="en-GB" sz="2000" dirty="0">
                          <a:effectLst/>
                        </a:rPr>
                        <a:t>Key stage 1and 2 topic areas</a:t>
                      </a:r>
                      <a:endParaRPr lang="en-GB" sz="200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60000"/>
                        <a:lumOff val="40000"/>
                      </a:schemeClr>
                    </a:solidFill>
                  </a:tcPr>
                </a:tc>
                <a:tc>
                  <a:txBody>
                    <a:bodyPr/>
                    <a:lstStyle/>
                    <a:p>
                      <a:pPr>
                        <a:lnSpc>
                          <a:spcPct val="107000"/>
                        </a:lnSpc>
                        <a:spcAft>
                          <a:spcPts val="0"/>
                        </a:spcAft>
                      </a:pPr>
                      <a:r>
                        <a:rPr lang="en-GB" sz="2000">
                          <a:effectLst/>
                        </a:rPr>
                        <a:t>Key stage 3 topic areas</a:t>
                      </a:r>
                      <a:endParaRPr lang="en-GB" sz="2000" i="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60000"/>
                        <a:lumOff val="40000"/>
                      </a:schemeClr>
                    </a:solidFill>
                  </a:tcPr>
                </a:tc>
                <a:tc>
                  <a:txBody>
                    <a:bodyPr/>
                    <a:lstStyle/>
                    <a:p>
                      <a:pPr>
                        <a:lnSpc>
                          <a:spcPct val="107000"/>
                        </a:lnSpc>
                        <a:spcAft>
                          <a:spcPts val="0"/>
                        </a:spcAft>
                      </a:pPr>
                      <a:r>
                        <a:rPr lang="en-GB" sz="2000" dirty="0">
                          <a:effectLst/>
                        </a:rPr>
                        <a:t>Key stage 4 topic areas</a:t>
                      </a:r>
                      <a:endParaRPr lang="en-GB" sz="200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60000"/>
                        <a:lumOff val="40000"/>
                      </a:schemeClr>
                    </a:solidFill>
                  </a:tcPr>
                </a:tc>
                <a:extLst>
                  <a:ext uri="{0D108BD9-81ED-4DB2-BD59-A6C34878D82A}">
                    <a16:rowId xmlns:a16="http://schemas.microsoft.com/office/drawing/2014/main" val="4119126716"/>
                  </a:ext>
                </a:extLst>
              </a:tr>
              <a:tr h="536871">
                <a:tc>
                  <a:txBody>
                    <a:bodyPr/>
                    <a:lstStyle/>
                    <a:p>
                      <a:pPr>
                        <a:lnSpc>
                          <a:spcPct val="107000"/>
                        </a:lnSpc>
                        <a:spcAft>
                          <a:spcPts val="0"/>
                        </a:spcAft>
                      </a:pPr>
                      <a:r>
                        <a:rPr lang="en-GB" sz="2000" b="0" i="0">
                          <a:effectLst/>
                          <a:latin typeface="+mj-lt"/>
                          <a:ea typeface="Calibri" panose="020F0502020204030204" pitchFamily="34" charset="0"/>
                          <a:cs typeface="Times New Roman" panose="02020603050405020304" pitchFamily="18" charset="0"/>
                        </a:rPr>
                        <a:t>1. Healthy Eating </a:t>
                      </a:r>
                    </a:p>
                  </a:txBody>
                  <a:tcPr marL="68580" marR="68580" marT="0" marB="0" anchor="ctr"/>
                </a:tc>
                <a:tc>
                  <a:txBody>
                    <a:bodyPr/>
                    <a:lstStyle/>
                    <a:p>
                      <a:pPr>
                        <a:lnSpc>
                          <a:spcPct val="107000"/>
                        </a:lnSpc>
                        <a:spcAft>
                          <a:spcPts val="0"/>
                        </a:spcAft>
                      </a:pPr>
                      <a:r>
                        <a:rPr lang="en-GB" sz="2000" b="0" i="0">
                          <a:effectLst/>
                          <a:latin typeface="+mj-lt"/>
                          <a:ea typeface="Calibri" panose="020F0502020204030204" pitchFamily="34" charset="0"/>
                          <a:cs typeface="Times New Roman" panose="02020603050405020304" pitchFamily="18" charset="0"/>
                        </a:rPr>
                        <a:t>1. Elements of a healthy lifestyles </a:t>
                      </a:r>
                    </a:p>
                  </a:txBody>
                  <a:tcPr marL="68580" marR="68580" marT="0" marB="0" anchor="ctr"/>
                </a:tc>
                <a:tc>
                  <a:txBody>
                    <a:bodyPr/>
                    <a:lstStyle/>
                    <a:p>
                      <a:pPr>
                        <a:lnSpc>
                          <a:spcPct val="107000"/>
                        </a:lnSpc>
                        <a:spcAft>
                          <a:spcPts val="0"/>
                        </a:spcAft>
                      </a:pPr>
                      <a:r>
                        <a:rPr lang="en-GB" sz="2000" b="0" i="0">
                          <a:effectLst/>
                          <a:latin typeface="+mj-lt"/>
                          <a:ea typeface="Calibri" panose="020F0502020204030204" pitchFamily="34" charset="0"/>
                          <a:cs typeface="Times New Roman" panose="02020603050405020304" pitchFamily="18" charset="0"/>
                        </a:rPr>
                        <a:t> </a:t>
                      </a:r>
                    </a:p>
                  </a:txBody>
                  <a:tcPr marL="68580" marR="68580" marT="0" marB="0" anchor="ctr"/>
                </a:tc>
                <a:extLst>
                  <a:ext uri="{0D108BD9-81ED-4DB2-BD59-A6C34878D82A}">
                    <a16:rowId xmlns:a16="http://schemas.microsoft.com/office/drawing/2014/main" val="1782227354"/>
                  </a:ext>
                </a:extLst>
              </a:tr>
              <a:tr h="623614">
                <a:tc>
                  <a:txBody>
                    <a:bodyPr/>
                    <a:lstStyle/>
                    <a:p>
                      <a:pPr>
                        <a:lnSpc>
                          <a:spcPct val="107000"/>
                        </a:lnSpc>
                        <a:spcAft>
                          <a:spcPts val="0"/>
                        </a:spcAft>
                      </a:pPr>
                      <a:r>
                        <a:rPr lang="en-GB" sz="2000" b="0" i="0">
                          <a:effectLst/>
                          <a:latin typeface="+mj-lt"/>
                          <a:ea typeface="Calibri" panose="020F0502020204030204" pitchFamily="34" charset="0"/>
                          <a:cs typeface="Times New Roman" panose="02020603050405020304" pitchFamily="18" charset="0"/>
                        </a:rPr>
                        <a:t>2. Taking care of physical health </a:t>
                      </a:r>
                    </a:p>
                  </a:txBody>
                  <a:tcPr marL="68580" marR="68580" marT="0" marB="0" anchor="ctr"/>
                </a:tc>
                <a:tc>
                  <a:txBody>
                    <a:bodyPr/>
                    <a:lstStyle/>
                    <a:p>
                      <a:pPr>
                        <a:lnSpc>
                          <a:spcPct val="107000"/>
                        </a:lnSpc>
                        <a:spcAft>
                          <a:spcPts val="0"/>
                        </a:spcAft>
                      </a:pPr>
                      <a:r>
                        <a:rPr lang="en-GB" sz="2000" b="0" i="0">
                          <a:effectLst/>
                          <a:latin typeface="+mj-lt"/>
                          <a:ea typeface="Calibri" panose="020F0502020204030204" pitchFamily="34" charset="0"/>
                          <a:cs typeface="Times New Roman" panose="02020603050405020304" pitchFamily="18" charset="0"/>
                        </a:rPr>
                        <a:t>2. Mental wellbeing </a:t>
                      </a:r>
                    </a:p>
                  </a:txBody>
                  <a:tcPr marL="68580" marR="68580" marT="0" marB="0" anchor="ctr"/>
                </a:tc>
                <a:tc>
                  <a:txBody>
                    <a:bodyPr/>
                    <a:lstStyle/>
                    <a:p>
                      <a:pPr>
                        <a:lnSpc>
                          <a:spcPct val="107000"/>
                        </a:lnSpc>
                        <a:spcAft>
                          <a:spcPts val="0"/>
                        </a:spcAft>
                      </a:pPr>
                      <a:r>
                        <a:rPr lang="en-GB" sz="2000" b="0" i="0">
                          <a:effectLst/>
                          <a:latin typeface="+mj-lt"/>
                          <a:ea typeface="Calibri" panose="020F0502020204030204" pitchFamily="34" charset="0"/>
                          <a:cs typeface="Times New Roman" panose="02020603050405020304" pitchFamily="18" charset="0"/>
                        </a:rPr>
                        <a:t> </a:t>
                      </a:r>
                    </a:p>
                  </a:txBody>
                  <a:tcPr marL="68580" marR="68580" marT="0" marB="0" anchor="ctr"/>
                </a:tc>
                <a:extLst>
                  <a:ext uri="{0D108BD9-81ED-4DB2-BD59-A6C34878D82A}">
                    <a16:rowId xmlns:a16="http://schemas.microsoft.com/office/drawing/2014/main" val="2302372848"/>
                  </a:ext>
                </a:extLst>
              </a:tr>
              <a:tr h="623614">
                <a:tc>
                  <a:txBody>
                    <a:bodyPr/>
                    <a:lstStyle/>
                    <a:p>
                      <a:pPr>
                        <a:lnSpc>
                          <a:spcPct val="107000"/>
                        </a:lnSpc>
                        <a:spcAft>
                          <a:spcPts val="0"/>
                        </a:spcAft>
                      </a:pPr>
                      <a:r>
                        <a:rPr lang="en-GB" sz="2000" b="0" i="0" dirty="0">
                          <a:effectLst/>
                          <a:latin typeface="+mj-lt"/>
                          <a:ea typeface="Calibri" panose="020F0502020204030204" pitchFamily="34" charset="0"/>
                          <a:cs typeface="Times New Roman" panose="02020603050405020304" pitchFamily="18" charset="0"/>
                        </a:rPr>
                        <a:t>3. Keeping well </a:t>
                      </a:r>
                    </a:p>
                  </a:txBody>
                  <a:tcPr marL="68580" marR="68580" marT="0" marB="0" anchor="ctr"/>
                </a:tc>
                <a:tc>
                  <a:txBody>
                    <a:bodyPr/>
                    <a:lstStyle/>
                    <a:p>
                      <a:pPr>
                        <a:lnSpc>
                          <a:spcPct val="107000"/>
                        </a:lnSpc>
                        <a:spcAft>
                          <a:spcPts val="0"/>
                        </a:spcAft>
                      </a:pPr>
                      <a:r>
                        <a:rPr lang="en-GB" sz="2000" b="0" i="0">
                          <a:effectLst/>
                          <a:latin typeface="+mj-lt"/>
                          <a:ea typeface="Calibri" panose="020F0502020204030204" pitchFamily="34" charset="0"/>
                          <a:cs typeface="Times New Roman" panose="02020603050405020304" pitchFamily="18" charset="0"/>
                        </a:rPr>
                        <a:t>3. Physical activity </a:t>
                      </a:r>
                    </a:p>
                  </a:txBody>
                  <a:tcPr marL="68580" marR="68580" marT="0" marB="0" anchor="ctr"/>
                </a:tc>
                <a:tc>
                  <a:txBody>
                    <a:bodyPr/>
                    <a:lstStyle/>
                    <a:p>
                      <a:pPr>
                        <a:lnSpc>
                          <a:spcPct val="107000"/>
                        </a:lnSpc>
                        <a:spcAft>
                          <a:spcPts val="0"/>
                        </a:spcAft>
                      </a:pPr>
                      <a:r>
                        <a:rPr lang="en-GB" sz="2000" b="0" i="0">
                          <a:effectLst/>
                          <a:latin typeface="+mj-lt"/>
                          <a:ea typeface="Calibri" panose="020F0502020204030204" pitchFamily="34" charset="0"/>
                          <a:cs typeface="Times New Roman" panose="02020603050405020304" pitchFamily="18" charset="0"/>
                        </a:rPr>
                        <a:t> </a:t>
                      </a:r>
                    </a:p>
                  </a:txBody>
                  <a:tcPr marL="68580" marR="68580" marT="0" marB="0" anchor="ctr"/>
                </a:tc>
                <a:extLst>
                  <a:ext uri="{0D108BD9-81ED-4DB2-BD59-A6C34878D82A}">
                    <a16:rowId xmlns:a16="http://schemas.microsoft.com/office/drawing/2014/main" val="1756614310"/>
                  </a:ext>
                </a:extLst>
              </a:tr>
              <a:tr h="623614">
                <a:tc>
                  <a:txBody>
                    <a:bodyPr/>
                    <a:lstStyle/>
                    <a:p>
                      <a:endParaRPr lang="en-GB" dirty="0">
                        <a:latin typeface="+mj-lt"/>
                      </a:endParaRPr>
                    </a:p>
                  </a:txBody>
                  <a:tcPr marL="68580" marR="68580" marT="0" marB="0" anchor="ctr"/>
                </a:tc>
                <a:tc>
                  <a:txBody>
                    <a:bodyPr/>
                    <a:lstStyle/>
                    <a:p>
                      <a:pPr>
                        <a:lnSpc>
                          <a:spcPct val="107000"/>
                        </a:lnSpc>
                        <a:spcAft>
                          <a:spcPts val="0"/>
                        </a:spcAft>
                      </a:pPr>
                      <a:r>
                        <a:rPr lang="en-GB" sz="2000" b="0" i="0">
                          <a:effectLst/>
                          <a:latin typeface="+mj-lt"/>
                          <a:ea typeface="Calibri" panose="020F0502020204030204" pitchFamily="34" charset="0"/>
                          <a:cs typeface="Times New Roman" panose="02020603050405020304" pitchFamily="18" charset="0"/>
                        </a:rPr>
                        <a:t>4. Healthy eating </a:t>
                      </a:r>
                    </a:p>
                  </a:txBody>
                  <a:tcPr marL="68580" marR="68580" marT="0" marB="0" anchor="ctr"/>
                </a:tc>
                <a:tc>
                  <a:txBody>
                    <a:bodyPr/>
                    <a:lstStyle/>
                    <a:p>
                      <a:pPr>
                        <a:lnSpc>
                          <a:spcPct val="107000"/>
                        </a:lnSpc>
                        <a:spcAft>
                          <a:spcPts val="0"/>
                        </a:spcAft>
                      </a:pPr>
                      <a:r>
                        <a:rPr lang="en-GB" sz="2000" b="0" i="0">
                          <a:effectLst/>
                          <a:latin typeface="+mj-lt"/>
                          <a:ea typeface="Calibri" panose="020F0502020204030204" pitchFamily="34" charset="0"/>
                          <a:cs typeface="Times New Roman" panose="02020603050405020304" pitchFamily="18" charset="0"/>
                        </a:rPr>
                        <a:t> </a:t>
                      </a:r>
                    </a:p>
                  </a:txBody>
                  <a:tcPr marL="68580" marR="68580" marT="0" marB="0" anchor="ctr"/>
                </a:tc>
                <a:extLst>
                  <a:ext uri="{0D108BD9-81ED-4DB2-BD59-A6C34878D82A}">
                    <a16:rowId xmlns:a16="http://schemas.microsoft.com/office/drawing/2014/main" val="3189271635"/>
                  </a:ext>
                </a:extLst>
              </a:tr>
              <a:tr h="623614">
                <a:tc>
                  <a:txBody>
                    <a:bodyPr/>
                    <a:lstStyle/>
                    <a:p>
                      <a:pPr>
                        <a:lnSpc>
                          <a:spcPct val="107000"/>
                        </a:lnSpc>
                        <a:spcAft>
                          <a:spcPts val="0"/>
                        </a:spcAft>
                      </a:pPr>
                      <a:r>
                        <a:rPr lang="en-GB" sz="2000" b="0" i="0">
                          <a:effectLst/>
                          <a:latin typeface="+mj-lt"/>
                          <a:ea typeface="Calibri" panose="020F0502020204030204" pitchFamily="34" charset="0"/>
                          <a:cs typeface="Times New Roman" panose="02020603050405020304" pitchFamily="18" charset="0"/>
                        </a:rPr>
                        <a:t> </a:t>
                      </a:r>
                    </a:p>
                  </a:txBody>
                  <a:tcPr marL="68580" marR="68580" marT="0" marB="0" anchor="ctr"/>
                </a:tc>
                <a:tc>
                  <a:txBody>
                    <a:bodyPr/>
                    <a:lstStyle/>
                    <a:p>
                      <a:pPr>
                        <a:lnSpc>
                          <a:spcPct val="107000"/>
                        </a:lnSpc>
                        <a:spcAft>
                          <a:spcPts val="0"/>
                        </a:spcAft>
                      </a:pPr>
                      <a:r>
                        <a:rPr lang="en-GB" sz="2000" b="0" i="0">
                          <a:effectLst/>
                          <a:latin typeface="+mj-lt"/>
                          <a:ea typeface="Calibri" panose="020F0502020204030204" pitchFamily="34" charset="0"/>
                          <a:cs typeface="Times New Roman" panose="02020603050405020304" pitchFamily="18" charset="0"/>
                        </a:rPr>
                        <a:t>5. Body image </a:t>
                      </a:r>
                    </a:p>
                  </a:txBody>
                  <a:tcPr marL="68580" marR="68580" marT="0" marB="0" anchor="ctr"/>
                </a:tc>
                <a:tc>
                  <a:txBody>
                    <a:bodyPr/>
                    <a:lstStyle/>
                    <a:p>
                      <a:pPr>
                        <a:lnSpc>
                          <a:spcPct val="107000"/>
                        </a:lnSpc>
                        <a:spcAft>
                          <a:spcPts val="0"/>
                        </a:spcAft>
                      </a:pPr>
                      <a:r>
                        <a:rPr lang="en-GB" sz="2000" b="0" i="0">
                          <a:effectLst/>
                          <a:latin typeface="+mj-lt"/>
                          <a:ea typeface="Calibri" panose="020F0502020204030204" pitchFamily="34" charset="0"/>
                          <a:cs typeface="Times New Roman" panose="02020603050405020304" pitchFamily="18" charset="0"/>
                        </a:rPr>
                        <a:t> </a:t>
                      </a:r>
                    </a:p>
                  </a:txBody>
                  <a:tcPr marL="68580" marR="68580" marT="0" marB="0" anchor="ctr"/>
                </a:tc>
                <a:extLst>
                  <a:ext uri="{0D108BD9-81ED-4DB2-BD59-A6C34878D82A}">
                    <a16:rowId xmlns:a16="http://schemas.microsoft.com/office/drawing/2014/main" val="3724788868"/>
                  </a:ext>
                </a:extLst>
              </a:tr>
              <a:tr h="623614">
                <a:tc>
                  <a:txBody>
                    <a:bodyPr/>
                    <a:lstStyle/>
                    <a:p>
                      <a:pPr>
                        <a:lnSpc>
                          <a:spcPct val="107000"/>
                        </a:lnSpc>
                        <a:spcAft>
                          <a:spcPts val="0"/>
                        </a:spcAft>
                      </a:pPr>
                      <a:r>
                        <a:rPr lang="en-GB" sz="2000" b="0" i="0">
                          <a:effectLst/>
                          <a:latin typeface="+mj-lt"/>
                          <a:ea typeface="Calibri" panose="020F0502020204030204" pitchFamily="34" charset="0"/>
                          <a:cs typeface="Times New Roman" panose="02020603050405020304" pitchFamily="18" charset="0"/>
                        </a:rPr>
                        <a:t> </a:t>
                      </a:r>
                    </a:p>
                  </a:txBody>
                  <a:tcPr marL="68580" marR="68580" marT="0" marB="0" anchor="ctr"/>
                </a:tc>
                <a:tc>
                  <a:txBody>
                    <a:bodyPr/>
                    <a:lstStyle/>
                    <a:p>
                      <a:pPr>
                        <a:lnSpc>
                          <a:spcPct val="107000"/>
                        </a:lnSpc>
                        <a:spcAft>
                          <a:spcPts val="0"/>
                        </a:spcAft>
                      </a:pPr>
                      <a:r>
                        <a:rPr lang="en-GB" sz="2000" b="0" i="0">
                          <a:effectLst/>
                          <a:latin typeface="+mj-lt"/>
                          <a:ea typeface="Calibri" panose="020F0502020204030204" pitchFamily="34" charset="0"/>
                          <a:cs typeface="Times New Roman" panose="02020603050405020304" pitchFamily="18" charset="0"/>
                        </a:rPr>
                        <a:t>6. Medicinal drugs </a:t>
                      </a:r>
                    </a:p>
                  </a:txBody>
                  <a:tcPr marL="68580" marR="68580" marT="0" marB="0" anchor="ctr"/>
                </a:tc>
                <a:tc>
                  <a:txBody>
                    <a:bodyPr/>
                    <a:lstStyle/>
                    <a:p>
                      <a:pPr>
                        <a:lnSpc>
                          <a:spcPct val="107000"/>
                        </a:lnSpc>
                        <a:spcAft>
                          <a:spcPts val="0"/>
                        </a:spcAft>
                      </a:pPr>
                      <a:r>
                        <a:rPr lang="en-GB" sz="2000" b="0" i="0">
                          <a:effectLst/>
                          <a:latin typeface="+mj-lt"/>
                          <a:ea typeface="Calibri" panose="020F0502020204030204" pitchFamily="34" charset="0"/>
                          <a:cs typeface="Times New Roman" panose="02020603050405020304" pitchFamily="18" charset="0"/>
                        </a:rPr>
                        <a:t> </a:t>
                      </a:r>
                    </a:p>
                  </a:txBody>
                  <a:tcPr marL="68580" marR="68580" marT="0" marB="0" anchor="ctr"/>
                </a:tc>
                <a:extLst>
                  <a:ext uri="{0D108BD9-81ED-4DB2-BD59-A6C34878D82A}">
                    <a16:rowId xmlns:a16="http://schemas.microsoft.com/office/drawing/2014/main" val="263638245"/>
                  </a:ext>
                </a:extLst>
              </a:tr>
              <a:tr h="623614">
                <a:tc>
                  <a:txBody>
                    <a:bodyPr/>
                    <a:lstStyle/>
                    <a:p>
                      <a:pPr>
                        <a:lnSpc>
                          <a:spcPct val="107000"/>
                        </a:lnSpc>
                        <a:spcAft>
                          <a:spcPts val="0"/>
                        </a:spcAft>
                      </a:pPr>
                      <a:r>
                        <a:rPr lang="en-GB" sz="2000" b="0" i="0">
                          <a:effectLst/>
                          <a:latin typeface="+mj-lt"/>
                          <a:ea typeface="Calibri" panose="020F0502020204030204" pitchFamily="34" charset="0"/>
                          <a:cs typeface="Times New Roman" panose="02020603050405020304" pitchFamily="18" charset="0"/>
                        </a:rPr>
                        <a:t> </a:t>
                      </a:r>
                    </a:p>
                  </a:txBody>
                  <a:tcPr marL="68580" marR="68580" marT="0" marB="0" anchor="ctr"/>
                </a:tc>
                <a:tc>
                  <a:txBody>
                    <a:bodyPr/>
                    <a:lstStyle/>
                    <a:p>
                      <a:pPr>
                        <a:lnSpc>
                          <a:spcPct val="107000"/>
                        </a:lnSpc>
                        <a:spcAft>
                          <a:spcPts val="0"/>
                        </a:spcAft>
                      </a:pPr>
                      <a:r>
                        <a:rPr lang="en-GB" sz="2000" b="0" i="0">
                          <a:effectLst/>
                          <a:latin typeface="+mj-lt"/>
                          <a:ea typeface="Calibri" panose="020F0502020204030204" pitchFamily="34" charset="0"/>
                          <a:cs typeface="Times New Roman" panose="02020603050405020304" pitchFamily="18" charset="0"/>
                        </a:rPr>
                        <a:t>7. Drugs, alcohol &amp; tobacco </a:t>
                      </a:r>
                    </a:p>
                  </a:txBody>
                  <a:tcPr marL="68580" marR="68580" marT="0" marB="0" anchor="ctr"/>
                </a:tc>
                <a:tc>
                  <a:txBody>
                    <a:bodyPr/>
                    <a:lstStyle/>
                    <a:p>
                      <a:pPr>
                        <a:lnSpc>
                          <a:spcPct val="107000"/>
                        </a:lnSpc>
                        <a:spcAft>
                          <a:spcPts val="0"/>
                        </a:spcAft>
                      </a:pPr>
                      <a:r>
                        <a:rPr lang="en-GB" sz="2000" b="0" i="0" dirty="0">
                          <a:effectLst/>
                          <a:latin typeface="+mj-lt"/>
                          <a:ea typeface="Calibri" panose="020F0502020204030204" pitchFamily="34" charset="0"/>
                          <a:cs typeface="Times New Roman" panose="02020603050405020304" pitchFamily="18" charset="0"/>
                        </a:rPr>
                        <a:t>7. Drugs, alcohol &amp; tobacco</a:t>
                      </a:r>
                    </a:p>
                  </a:txBody>
                  <a:tcPr marL="68580" marR="68580" marT="0" marB="0" anchor="ctr"/>
                </a:tc>
                <a:extLst>
                  <a:ext uri="{0D108BD9-81ED-4DB2-BD59-A6C34878D82A}">
                    <a16:rowId xmlns:a16="http://schemas.microsoft.com/office/drawing/2014/main" val="873432664"/>
                  </a:ext>
                </a:extLst>
              </a:tr>
            </a:tbl>
          </a:graphicData>
        </a:graphic>
      </p:graphicFrame>
    </p:spTree>
    <p:extLst>
      <p:ext uri="{BB962C8B-B14F-4D97-AF65-F5344CB8AC3E}">
        <p14:creationId xmlns:p14="http://schemas.microsoft.com/office/powerpoint/2010/main" val="35740412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World I Live In Topic Areas</a:t>
            </a:r>
            <a:endParaRPr lang="en-GB" dirty="0"/>
          </a:p>
        </p:txBody>
      </p:sp>
      <p:pic>
        <p:nvPicPr>
          <p:cNvPr id="5" name="Picture 2" descr="St Luke's Schoo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82746" y="5180157"/>
            <a:ext cx="1143000" cy="147637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8" name="Table 7"/>
          <p:cNvGraphicFramePr>
            <a:graphicFrameLocks noGrp="1"/>
          </p:cNvGraphicFramePr>
          <p:nvPr>
            <p:extLst>
              <p:ext uri="{D42A27DB-BD31-4B8C-83A1-F6EECF244321}">
                <p14:modId xmlns:p14="http://schemas.microsoft.com/office/powerpoint/2010/main" val="1694452132"/>
              </p:ext>
            </p:extLst>
          </p:nvPr>
        </p:nvGraphicFramePr>
        <p:xfrm>
          <a:off x="838200" y="1488199"/>
          <a:ext cx="10044546" cy="5245789"/>
        </p:xfrm>
        <a:graphic>
          <a:graphicData uri="http://schemas.openxmlformats.org/drawingml/2006/table">
            <a:tbl>
              <a:tblPr firstRow="1" firstCol="1" bandRow="1">
                <a:tableStyleId>{69CF1AB2-1976-4502-BF36-3FF5EA218861}</a:tableStyleId>
              </a:tblPr>
              <a:tblGrid>
                <a:gridCol w="3348182">
                  <a:extLst>
                    <a:ext uri="{9D8B030D-6E8A-4147-A177-3AD203B41FA5}">
                      <a16:colId xmlns:a16="http://schemas.microsoft.com/office/drawing/2014/main" val="2284873804"/>
                    </a:ext>
                  </a:extLst>
                </a:gridCol>
                <a:gridCol w="3348182">
                  <a:extLst>
                    <a:ext uri="{9D8B030D-6E8A-4147-A177-3AD203B41FA5}">
                      <a16:colId xmlns:a16="http://schemas.microsoft.com/office/drawing/2014/main" val="3091773312"/>
                    </a:ext>
                  </a:extLst>
                </a:gridCol>
                <a:gridCol w="3348182">
                  <a:extLst>
                    <a:ext uri="{9D8B030D-6E8A-4147-A177-3AD203B41FA5}">
                      <a16:colId xmlns:a16="http://schemas.microsoft.com/office/drawing/2014/main" val="331899851"/>
                    </a:ext>
                  </a:extLst>
                </a:gridCol>
              </a:tblGrid>
              <a:tr h="285751">
                <a:tc>
                  <a:txBody>
                    <a:bodyPr/>
                    <a:lstStyle/>
                    <a:p>
                      <a:pPr>
                        <a:lnSpc>
                          <a:spcPct val="107000"/>
                        </a:lnSpc>
                        <a:spcAft>
                          <a:spcPts val="0"/>
                        </a:spcAft>
                      </a:pPr>
                      <a:r>
                        <a:rPr lang="en-GB" sz="1800" dirty="0">
                          <a:effectLst/>
                          <a:latin typeface="+mj-lt"/>
                        </a:rPr>
                        <a:t>Key stage 1and 2 topic areas</a:t>
                      </a:r>
                      <a:endParaRPr lang="en-GB" sz="1800" i="0" dirty="0">
                        <a:solidFill>
                          <a:schemeClr val="tx1"/>
                        </a:solidFill>
                        <a:effectLst/>
                        <a:latin typeface="+mj-lt"/>
                        <a:ea typeface="Calibri" panose="020F0502020204030204" pitchFamily="34" charset="0"/>
                        <a:cs typeface="Times New Roman" panose="02020603050405020304" pitchFamily="18" charset="0"/>
                      </a:endParaRPr>
                    </a:p>
                  </a:txBody>
                  <a:tcPr marL="68580" marR="68580" marT="0" marB="0" anchor="ctr">
                    <a:solidFill>
                      <a:schemeClr val="accent5">
                        <a:lumMod val="60000"/>
                        <a:lumOff val="40000"/>
                      </a:schemeClr>
                    </a:solidFill>
                  </a:tcPr>
                </a:tc>
                <a:tc>
                  <a:txBody>
                    <a:bodyPr/>
                    <a:lstStyle/>
                    <a:p>
                      <a:pPr>
                        <a:lnSpc>
                          <a:spcPct val="107000"/>
                        </a:lnSpc>
                        <a:spcAft>
                          <a:spcPts val="0"/>
                        </a:spcAft>
                      </a:pPr>
                      <a:r>
                        <a:rPr lang="en-GB" sz="1800">
                          <a:effectLst/>
                          <a:latin typeface="+mj-lt"/>
                        </a:rPr>
                        <a:t>Key stage 3 topic areas</a:t>
                      </a:r>
                      <a:endParaRPr lang="en-GB" sz="1800" i="0">
                        <a:solidFill>
                          <a:schemeClr val="tx1"/>
                        </a:solidFill>
                        <a:effectLst/>
                        <a:latin typeface="+mj-lt"/>
                        <a:ea typeface="Calibri" panose="020F0502020204030204" pitchFamily="34" charset="0"/>
                        <a:cs typeface="Times New Roman" panose="02020603050405020304" pitchFamily="18" charset="0"/>
                      </a:endParaRPr>
                    </a:p>
                  </a:txBody>
                  <a:tcPr marL="68580" marR="68580" marT="0" marB="0" anchor="ctr">
                    <a:solidFill>
                      <a:schemeClr val="accent5">
                        <a:lumMod val="60000"/>
                        <a:lumOff val="40000"/>
                      </a:schemeClr>
                    </a:solidFill>
                  </a:tcPr>
                </a:tc>
                <a:tc>
                  <a:txBody>
                    <a:bodyPr/>
                    <a:lstStyle/>
                    <a:p>
                      <a:pPr>
                        <a:lnSpc>
                          <a:spcPct val="107000"/>
                        </a:lnSpc>
                        <a:spcAft>
                          <a:spcPts val="0"/>
                        </a:spcAft>
                      </a:pPr>
                      <a:r>
                        <a:rPr lang="en-GB" sz="1800" dirty="0">
                          <a:effectLst/>
                          <a:latin typeface="+mj-lt"/>
                        </a:rPr>
                        <a:t>Key stage 4 topic areas</a:t>
                      </a:r>
                      <a:endParaRPr lang="en-GB" sz="1800" i="0" dirty="0">
                        <a:solidFill>
                          <a:schemeClr val="tx1"/>
                        </a:solidFill>
                        <a:effectLst/>
                        <a:latin typeface="+mj-lt"/>
                        <a:ea typeface="Calibri" panose="020F0502020204030204" pitchFamily="34" charset="0"/>
                        <a:cs typeface="Times New Roman" panose="02020603050405020304" pitchFamily="18" charset="0"/>
                      </a:endParaRPr>
                    </a:p>
                  </a:txBody>
                  <a:tcPr marL="68580" marR="68580" marT="0" marB="0" anchor="ctr">
                    <a:solidFill>
                      <a:schemeClr val="accent5">
                        <a:lumMod val="60000"/>
                        <a:lumOff val="40000"/>
                      </a:schemeClr>
                    </a:solidFill>
                  </a:tcPr>
                </a:tc>
                <a:extLst>
                  <a:ext uri="{0D108BD9-81ED-4DB2-BD59-A6C34878D82A}">
                    <a16:rowId xmlns:a16="http://schemas.microsoft.com/office/drawing/2014/main" val="4119126716"/>
                  </a:ext>
                </a:extLst>
              </a:tr>
              <a:tr h="536871">
                <a:tc>
                  <a:txBody>
                    <a:bodyPr/>
                    <a:lstStyle/>
                    <a:p>
                      <a:pPr>
                        <a:lnSpc>
                          <a:spcPct val="107000"/>
                        </a:lnSpc>
                        <a:spcAft>
                          <a:spcPts val="0"/>
                        </a:spcAft>
                      </a:pPr>
                      <a:r>
                        <a:rPr lang="en-GB" sz="1800" b="0" i="0">
                          <a:effectLst/>
                          <a:latin typeface="+mj-lt"/>
                          <a:ea typeface="Calibri" panose="020F0502020204030204" pitchFamily="34" charset="0"/>
                          <a:cs typeface="Times New Roman" panose="02020603050405020304" pitchFamily="18" charset="0"/>
                        </a:rPr>
                        <a:t>1. Respecting differences between people </a:t>
                      </a:r>
                    </a:p>
                  </a:txBody>
                  <a:tcPr marL="68580" marR="68580" marT="0" marB="0" anchor="ctr"/>
                </a:tc>
                <a:tc>
                  <a:txBody>
                    <a:bodyPr/>
                    <a:lstStyle/>
                    <a:p>
                      <a:pPr>
                        <a:lnSpc>
                          <a:spcPct val="107000"/>
                        </a:lnSpc>
                        <a:spcAft>
                          <a:spcPts val="0"/>
                        </a:spcAft>
                      </a:pPr>
                      <a:r>
                        <a:rPr lang="en-GB" sz="1800" b="0" i="0">
                          <a:effectLst/>
                          <a:latin typeface="+mj-lt"/>
                          <a:ea typeface="Calibri" panose="020F0502020204030204" pitchFamily="34" charset="0"/>
                          <a:cs typeface="Times New Roman" panose="02020603050405020304" pitchFamily="18" charset="0"/>
                        </a:rPr>
                        <a:t>1. Human diversity </a:t>
                      </a:r>
                    </a:p>
                  </a:txBody>
                  <a:tcPr marL="68580" marR="68580" marT="0" marB="0" anchor="ctr"/>
                </a:tc>
                <a:tc>
                  <a:txBody>
                    <a:bodyPr/>
                    <a:lstStyle/>
                    <a:p>
                      <a:pPr>
                        <a:lnSpc>
                          <a:spcPct val="107000"/>
                        </a:lnSpc>
                        <a:spcAft>
                          <a:spcPts val="0"/>
                        </a:spcAft>
                      </a:pPr>
                      <a:r>
                        <a:rPr lang="en-GB" sz="1800" b="0" i="0">
                          <a:effectLst/>
                          <a:latin typeface="+mj-lt"/>
                          <a:ea typeface="Calibri" panose="020F0502020204030204" pitchFamily="34" charset="0"/>
                          <a:cs typeface="Times New Roman" panose="02020603050405020304" pitchFamily="18" charset="0"/>
                        </a:rPr>
                        <a:t> </a:t>
                      </a:r>
                    </a:p>
                  </a:txBody>
                  <a:tcPr marL="68580" marR="68580" marT="0" marB="0" anchor="ctr"/>
                </a:tc>
                <a:extLst>
                  <a:ext uri="{0D108BD9-81ED-4DB2-BD59-A6C34878D82A}">
                    <a16:rowId xmlns:a16="http://schemas.microsoft.com/office/drawing/2014/main" val="1782227354"/>
                  </a:ext>
                </a:extLst>
              </a:tr>
              <a:tr h="623614">
                <a:tc>
                  <a:txBody>
                    <a:bodyPr/>
                    <a:lstStyle/>
                    <a:p>
                      <a:pPr>
                        <a:lnSpc>
                          <a:spcPct val="107000"/>
                        </a:lnSpc>
                        <a:spcAft>
                          <a:spcPts val="0"/>
                        </a:spcAft>
                      </a:pPr>
                      <a:r>
                        <a:rPr lang="en-GB" sz="1800" b="0" i="0">
                          <a:effectLst/>
                          <a:latin typeface="+mj-lt"/>
                          <a:ea typeface="Calibri" panose="020F0502020204030204" pitchFamily="34" charset="0"/>
                          <a:cs typeface="Times New Roman" panose="02020603050405020304" pitchFamily="18" charset="0"/>
                        </a:rPr>
                        <a:t>2. Jobs people do </a:t>
                      </a:r>
                    </a:p>
                  </a:txBody>
                  <a:tcPr marL="68580" marR="68580" marT="0" marB="0" anchor="ctr"/>
                </a:tc>
                <a:tc>
                  <a:txBody>
                    <a:bodyPr/>
                    <a:lstStyle/>
                    <a:p>
                      <a:pPr>
                        <a:lnSpc>
                          <a:spcPct val="107000"/>
                        </a:lnSpc>
                        <a:spcAft>
                          <a:spcPts val="0"/>
                        </a:spcAft>
                      </a:pPr>
                      <a:r>
                        <a:rPr lang="en-GB" sz="1800" b="0" i="0">
                          <a:effectLst/>
                          <a:latin typeface="+mj-lt"/>
                          <a:ea typeface="Calibri" panose="020F0502020204030204" pitchFamily="34" charset="0"/>
                          <a:cs typeface="Times New Roman" panose="02020603050405020304" pitchFamily="18" charset="0"/>
                        </a:rPr>
                        <a:t>2. Rights and responsibilities </a:t>
                      </a:r>
                    </a:p>
                  </a:txBody>
                  <a:tcPr marL="68580" marR="68580" marT="0" marB="0" anchor="ctr"/>
                </a:tc>
                <a:tc>
                  <a:txBody>
                    <a:bodyPr/>
                    <a:lstStyle/>
                    <a:p>
                      <a:pPr>
                        <a:lnSpc>
                          <a:spcPct val="107000"/>
                        </a:lnSpc>
                        <a:spcAft>
                          <a:spcPts val="0"/>
                        </a:spcAft>
                      </a:pPr>
                      <a:r>
                        <a:rPr lang="en-GB" sz="1800" b="0" i="0">
                          <a:effectLst/>
                          <a:latin typeface="+mj-lt"/>
                          <a:ea typeface="Calibri" panose="020F0502020204030204" pitchFamily="34" charset="0"/>
                          <a:cs typeface="Times New Roman" panose="02020603050405020304" pitchFamily="18" charset="0"/>
                        </a:rPr>
                        <a:t>2. Rights and responsibilities</a:t>
                      </a:r>
                    </a:p>
                  </a:txBody>
                  <a:tcPr marL="68580" marR="68580" marT="0" marB="0" anchor="ctr"/>
                </a:tc>
                <a:extLst>
                  <a:ext uri="{0D108BD9-81ED-4DB2-BD59-A6C34878D82A}">
                    <a16:rowId xmlns:a16="http://schemas.microsoft.com/office/drawing/2014/main" val="2302372848"/>
                  </a:ext>
                </a:extLst>
              </a:tr>
              <a:tr h="623614">
                <a:tc>
                  <a:txBody>
                    <a:bodyPr/>
                    <a:lstStyle/>
                    <a:p>
                      <a:pPr>
                        <a:lnSpc>
                          <a:spcPct val="107000"/>
                        </a:lnSpc>
                        <a:spcAft>
                          <a:spcPts val="0"/>
                        </a:spcAft>
                      </a:pPr>
                      <a:r>
                        <a:rPr lang="en-GB" sz="1800" b="0" i="0">
                          <a:effectLst/>
                          <a:latin typeface="+mj-lt"/>
                          <a:ea typeface="Calibri" panose="020F0502020204030204" pitchFamily="34" charset="0"/>
                          <a:cs typeface="Times New Roman" panose="02020603050405020304" pitchFamily="18" charset="0"/>
                        </a:rPr>
                        <a:t>3. Rules and laws </a:t>
                      </a:r>
                    </a:p>
                  </a:txBody>
                  <a:tcPr marL="68580" marR="68580" marT="0" marB="0" anchor="ctr"/>
                </a:tc>
                <a:tc>
                  <a:txBody>
                    <a:bodyPr/>
                    <a:lstStyle/>
                    <a:p>
                      <a:pPr>
                        <a:lnSpc>
                          <a:spcPct val="107000"/>
                        </a:lnSpc>
                        <a:spcAft>
                          <a:spcPts val="0"/>
                        </a:spcAft>
                      </a:pPr>
                      <a:r>
                        <a:rPr lang="en-GB" sz="1800" b="0" i="0">
                          <a:effectLst/>
                          <a:latin typeface="+mj-lt"/>
                          <a:ea typeface="Calibri" panose="020F0502020204030204" pitchFamily="34" charset="0"/>
                          <a:cs typeface="Times New Roman" panose="02020603050405020304" pitchFamily="18" charset="0"/>
                        </a:rPr>
                        <a:t>3. Managing online information</a:t>
                      </a:r>
                    </a:p>
                  </a:txBody>
                  <a:tcPr marL="68580" marR="68580" marT="0" marB="0" anchor="ctr"/>
                </a:tc>
                <a:tc>
                  <a:txBody>
                    <a:bodyPr/>
                    <a:lstStyle/>
                    <a:p>
                      <a:pPr>
                        <a:lnSpc>
                          <a:spcPct val="107000"/>
                        </a:lnSpc>
                        <a:spcAft>
                          <a:spcPts val="0"/>
                        </a:spcAft>
                      </a:pPr>
                      <a:r>
                        <a:rPr lang="en-GB" sz="1800" b="0" i="0">
                          <a:effectLst/>
                          <a:latin typeface="+mj-lt"/>
                          <a:ea typeface="Calibri" panose="020F0502020204030204" pitchFamily="34" charset="0"/>
                          <a:cs typeface="Times New Roman" panose="02020603050405020304" pitchFamily="18" charset="0"/>
                        </a:rPr>
                        <a:t> </a:t>
                      </a:r>
                    </a:p>
                  </a:txBody>
                  <a:tcPr marL="68580" marR="68580" marT="0" marB="0" anchor="ctr"/>
                </a:tc>
                <a:extLst>
                  <a:ext uri="{0D108BD9-81ED-4DB2-BD59-A6C34878D82A}">
                    <a16:rowId xmlns:a16="http://schemas.microsoft.com/office/drawing/2014/main" val="1756614310"/>
                  </a:ext>
                </a:extLst>
              </a:tr>
              <a:tr h="623614">
                <a:tc>
                  <a:txBody>
                    <a:bodyPr/>
                    <a:lstStyle/>
                    <a:p>
                      <a:pPr>
                        <a:lnSpc>
                          <a:spcPct val="107000"/>
                        </a:lnSpc>
                        <a:spcAft>
                          <a:spcPts val="0"/>
                        </a:spcAft>
                      </a:pPr>
                      <a:r>
                        <a:rPr lang="en-GB" sz="1800" b="0" i="0">
                          <a:effectLst/>
                          <a:latin typeface="+mj-lt"/>
                          <a:ea typeface="Calibri" panose="020F0502020204030204" pitchFamily="34" charset="0"/>
                          <a:cs typeface="Times New Roman" panose="02020603050405020304" pitchFamily="18" charset="0"/>
                        </a:rPr>
                        <a:t>4. Taking care of the environment </a:t>
                      </a:r>
                    </a:p>
                  </a:txBody>
                  <a:tcPr marL="68580" marR="68580" marT="0" marB="0" anchor="ctr"/>
                </a:tc>
                <a:tc>
                  <a:txBody>
                    <a:bodyPr/>
                    <a:lstStyle/>
                    <a:p>
                      <a:pPr>
                        <a:lnSpc>
                          <a:spcPct val="107000"/>
                        </a:lnSpc>
                        <a:spcAft>
                          <a:spcPts val="0"/>
                        </a:spcAft>
                      </a:pPr>
                      <a:r>
                        <a:rPr lang="en-GB" sz="1800" b="0" i="0">
                          <a:effectLst/>
                          <a:latin typeface="+mj-lt"/>
                          <a:ea typeface="Calibri" panose="020F0502020204030204" pitchFamily="34" charset="0"/>
                          <a:cs typeface="Times New Roman" panose="02020603050405020304" pitchFamily="18" charset="0"/>
                        </a:rPr>
                        <a:t>4. Taking care of the environment </a:t>
                      </a:r>
                    </a:p>
                  </a:txBody>
                  <a:tcPr marL="68580" marR="68580" marT="0" marB="0" anchor="ctr"/>
                </a:tc>
                <a:tc>
                  <a:txBody>
                    <a:bodyPr/>
                    <a:lstStyle/>
                    <a:p>
                      <a:pPr>
                        <a:lnSpc>
                          <a:spcPct val="107000"/>
                        </a:lnSpc>
                        <a:spcAft>
                          <a:spcPts val="0"/>
                        </a:spcAft>
                      </a:pPr>
                      <a:r>
                        <a:rPr lang="en-GB" sz="1800" b="0" i="0">
                          <a:effectLst/>
                          <a:latin typeface="+mj-lt"/>
                          <a:ea typeface="Calibri" panose="020F0502020204030204" pitchFamily="34" charset="0"/>
                          <a:cs typeface="Times New Roman" panose="02020603050405020304" pitchFamily="18" charset="0"/>
                        </a:rPr>
                        <a:t> </a:t>
                      </a:r>
                    </a:p>
                  </a:txBody>
                  <a:tcPr marL="68580" marR="68580" marT="0" marB="0" anchor="ctr"/>
                </a:tc>
                <a:extLst>
                  <a:ext uri="{0D108BD9-81ED-4DB2-BD59-A6C34878D82A}">
                    <a16:rowId xmlns:a16="http://schemas.microsoft.com/office/drawing/2014/main" val="3189271635"/>
                  </a:ext>
                </a:extLst>
              </a:tr>
              <a:tr h="623614">
                <a:tc>
                  <a:txBody>
                    <a:bodyPr/>
                    <a:lstStyle/>
                    <a:p>
                      <a:pPr>
                        <a:lnSpc>
                          <a:spcPct val="107000"/>
                        </a:lnSpc>
                        <a:spcAft>
                          <a:spcPts val="0"/>
                        </a:spcAft>
                      </a:pPr>
                      <a:r>
                        <a:rPr lang="en-GB" sz="1800" b="0" i="0">
                          <a:effectLst/>
                          <a:latin typeface="+mj-lt"/>
                          <a:ea typeface="Calibri" panose="020F0502020204030204" pitchFamily="34" charset="0"/>
                          <a:cs typeface="Times New Roman" panose="02020603050405020304" pitchFamily="18" charset="0"/>
                        </a:rPr>
                        <a:t>5. Belonging to a community </a:t>
                      </a:r>
                    </a:p>
                  </a:txBody>
                  <a:tcPr marL="68580" marR="68580" marT="0" marB="0" anchor="ctr"/>
                </a:tc>
                <a:tc>
                  <a:txBody>
                    <a:bodyPr/>
                    <a:lstStyle/>
                    <a:p>
                      <a:pPr>
                        <a:lnSpc>
                          <a:spcPct val="107000"/>
                        </a:lnSpc>
                        <a:spcAft>
                          <a:spcPts val="0"/>
                        </a:spcAft>
                      </a:pPr>
                      <a:r>
                        <a:rPr lang="en-GB" sz="1800" b="0" i="0">
                          <a:effectLst/>
                          <a:latin typeface="+mj-lt"/>
                          <a:ea typeface="Calibri" panose="020F0502020204030204" pitchFamily="34" charset="0"/>
                          <a:cs typeface="Times New Roman" panose="02020603050405020304" pitchFamily="18" charset="0"/>
                        </a:rPr>
                        <a:t>5. Preparing for adulthood </a:t>
                      </a:r>
                    </a:p>
                  </a:txBody>
                  <a:tcPr marL="68580" marR="68580" marT="0" marB="0" anchor="ctr"/>
                </a:tc>
                <a:tc>
                  <a:txBody>
                    <a:bodyPr/>
                    <a:lstStyle/>
                    <a:p>
                      <a:pPr>
                        <a:lnSpc>
                          <a:spcPct val="107000"/>
                        </a:lnSpc>
                        <a:spcAft>
                          <a:spcPts val="0"/>
                        </a:spcAft>
                      </a:pPr>
                      <a:r>
                        <a:rPr lang="en-GB" sz="1800" b="0" i="0">
                          <a:effectLst/>
                          <a:latin typeface="+mj-lt"/>
                          <a:ea typeface="Calibri" panose="020F0502020204030204" pitchFamily="34" charset="0"/>
                          <a:cs typeface="Times New Roman" panose="02020603050405020304" pitchFamily="18" charset="0"/>
                        </a:rPr>
                        <a:t>5. Preparing for adulthood</a:t>
                      </a:r>
                    </a:p>
                  </a:txBody>
                  <a:tcPr marL="68580" marR="68580" marT="0" marB="0" anchor="ctr"/>
                </a:tc>
                <a:extLst>
                  <a:ext uri="{0D108BD9-81ED-4DB2-BD59-A6C34878D82A}">
                    <a16:rowId xmlns:a16="http://schemas.microsoft.com/office/drawing/2014/main" val="3724788868"/>
                  </a:ext>
                </a:extLst>
              </a:tr>
              <a:tr h="623614">
                <a:tc>
                  <a:txBody>
                    <a:bodyPr/>
                    <a:lstStyle/>
                    <a:p>
                      <a:pPr>
                        <a:lnSpc>
                          <a:spcPct val="107000"/>
                        </a:lnSpc>
                        <a:spcAft>
                          <a:spcPts val="0"/>
                        </a:spcAft>
                        <a:tabLst>
                          <a:tab pos="1247775" algn="l"/>
                        </a:tabLst>
                      </a:pPr>
                      <a:r>
                        <a:rPr lang="en-GB" sz="1800" b="0" i="0">
                          <a:effectLst/>
                          <a:latin typeface="+mj-lt"/>
                          <a:ea typeface="Calibri" panose="020F0502020204030204" pitchFamily="34" charset="0"/>
                          <a:cs typeface="Times New Roman" panose="02020603050405020304" pitchFamily="18" charset="0"/>
                        </a:rPr>
                        <a:t>6. Money	</a:t>
                      </a:r>
                    </a:p>
                  </a:txBody>
                  <a:tcPr marL="68580" marR="68580" marT="0" marB="0" anchor="ctr"/>
                </a:tc>
                <a:tc>
                  <a:txBody>
                    <a:bodyPr/>
                    <a:lstStyle/>
                    <a:p>
                      <a:pPr>
                        <a:lnSpc>
                          <a:spcPct val="107000"/>
                        </a:lnSpc>
                        <a:spcAft>
                          <a:spcPts val="0"/>
                        </a:spcAft>
                      </a:pPr>
                      <a:r>
                        <a:rPr lang="en-GB" sz="1800" b="0" i="0">
                          <a:effectLst/>
                          <a:latin typeface="+mj-lt"/>
                          <a:ea typeface="Calibri" panose="020F0502020204030204" pitchFamily="34" charset="0"/>
                          <a:cs typeface="Times New Roman" panose="02020603050405020304" pitchFamily="18" charset="0"/>
                        </a:rPr>
                        <a:t>6. Managing finances </a:t>
                      </a:r>
                    </a:p>
                  </a:txBody>
                  <a:tcPr marL="68580" marR="68580" marT="0" marB="0" anchor="ctr"/>
                </a:tc>
                <a:tc>
                  <a:txBody>
                    <a:bodyPr/>
                    <a:lstStyle/>
                    <a:p>
                      <a:pPr>
                        <a:lnSpc>
                          <a:spcPct val="107000"/>
                        </a:lnSpc>
                        <a:spcAft>
                          <a:spcPts val="0"/>
                        </a:spcAft>
                      </a:pPr>
                      <a:r>
                        <a:rPr lang="en-GB" sz="1800" b="0" i="0">
                          <a:effectLst/>
                          <a:latin typeface="+mj-lt"/>
                          <a:ea typeface="Calibri" panose="020F0502020204030204" pitchFamily="34" charset="0"/>
                          <a:cs typeface="Times New Roman" panose="02020603050405020304" pitchFamily="18" charset="0"/>
                        </a:rPr>
                        <a:t>6. Managing finances</a:t>
                      </a:r>
                    </a:p>
                  </a:txBody>
                  <a:tcPr marL="68580" marR="68580" marT="0" marB="0" anchor="ctr"/>
                </a:tc>
                <a:extLst>
                  <a:ext uri="{0D108BD9-81ED-4DB2-BD59-A6C34878D82A}">
                    <a16:rowId xmlns:a16="http://schemas.microsoft.com/office/drawing/2014/main" val="263638245"/>
                  </a:ext>
                </a:extLst>
              </a:tr>
              <a:tr h="623614">
                <a:tc>
                  <a:txBody>
                    <a:bodyPr/>
                    <a:lstStyle/>
                    <a:p>
                      <a:pPr>
                        <a:lnSpc>
                          <a:spcPct val="107000"/>
                        </a:lnSpc>
                        <a:spcAft>
                          <a:spcPts val="0"/>
                        </a:spcAft>
                        <a:tabLst>
                          <a:tab pos="1247775" algn="l"/>
                        </a:tabLst>
                      </a:pPr>
                      <a:r>
                        <a:rPr lang="en-GB" sz="1800" b="0" i="0">
                          <a:effectLst/>
                          <a:latin typeface="+mj-lt"/>
                          <a:ea typeface="Calibri" panose="020F0502020204030204" pitchFamily="34" charset="0"/>
                          <a:cs typeface="Times New Roman" panose="02020603050405020304" pitchFamily="18" charset="0"/>
                        </a:rPr>
                        <a:t>Travel</a:t>
                      </a:r>
                    </a:p>
                  </a:txBody>
                  <a:tcPr marL="68580" marR="68580" marT="0" marB="0" anchor="ctr"/>
                </a:tc>
                <a:tc>
                  <a:txBody>
                    <a:bodyPr/>
                    <a:lstStyle/>
                    <a:p>
                      <a:pPr>
                        <a:lnSpc>
                          <a:spcPct val="107000"/>
                        </a:lnSpc>
                        <a:spcAft>
                          <a:spcPts val="0"/>
                        </a:spcAft>
                      </a:pPr>
                      <a:r>
                        <a:rPr lang="en-GB" sz="1800" b="0" i="0">
                          <a:effectLst/>
                          <a:latin typeface="+mj-lt"/>
                          <a:ea typeface="Calibri" panose="020F0502020204030204" pitchFamily="34" charset="0"/>
                          <a:cs typeface="Times New Roman" panose="02020603050405020304" pitchFamily="18" charset="0"/>
                        </a:rPr>
                        <a:t>Travel</a:t>
                      </a:r>
                    </a:p>
                  </a:txBody>
                  <a:tcPr marL="68580" marR="68580" marT="0" marB="0" anchor="ctr"/>
                </a:tc>
                <a:tc>
                  <a:txBody>
                    <a:bodyPr/>
                    <a:lstStyle/>
                    <a:p>
                      <a:pPr>
                        <a:lnSpc>
                          <a:spcPct val="107000"/>
                        </a:lnSpc>
                        <a:spcAft>
                          <a:spcPts val="0"/>
                        </a:spcAft>
                      </a:pPr>
                      <a:r>
                        <a:rPr lang="en-GB" sz="1800" b="0" i="0">
                          <a:effectLst/>
                          <a:latin typeface="+mj-lt"/>
                          <a:ea typeface="Calibri" panose="020F0502020204030204" pitchFamily="34" charset="0"/>
                          <a:cs typeface="Times New Roman" panose="02020603050405020304" pitchFamily="18" charset="0"/>
                        </a:rPr>
                        <a:t> </a:t>
                      </a:r>
                    </a:p>
                  </a:txBody>
                  <a:tcPr marL="68580" marR="68580" marT="0" marB="0" anchor="ctr"/>
                </a:tc>
                <a:extLst>
                  <a:ext uri="{0D108BD9-81ED-4DB2-BD59-A6C34878D82A}">
                    <a16:rowId xmlns:a16="http://schemas.microsoft.com/office/drawing/2014/main" val="873432664"/>
                  </a:ext>
                </a:extLst>
              </a:tr>
              <a:tr h="623614">
                <a:tc>
                  <a:txBody>
                    <a:bodyPr/>
                    <a:lstStyle/>
                    <a:p>
                      <a:pPr>
                        <a:lnSpc>
                          <a:spcPct val="107000"/>
                        </a:lnSpc>
                        <a:spcAft>
                          <a:spcPts val="0"/>
                        </a:spcAft>
                        <a:tabLst>
                          <a:tab pos="1247775" algn="l"/>
                        </a:tabLst>
                      </a:pPr>
                      <a:r>
                        <a:rPr lang="en-GB" sz="1800" b="0" i="0">
                          <a:effectLst/>
                          <a:latin typeface="+mj-lt"/>
                          <a:ea typeface="Calibri" panose="020F0502020204030204" pitchFamily="34" charset="0"/>
                          <a:cs typeface="Times New Roman" panose="02020603050405020304" pitchFamily="18" charset="0"/>
                        </a:rPr>
                        <a:t>Home skills</a:t>
                      </a:r>
                    </a:p>
                  </a:txBody>
                  <a:tcPr marL="68580" marR="68580" marT="0" marB="0" anchor="ctr"/>
                </a:tc>
                <a:tc>
                  <a:txBody>
                    <a:bodyPr/>
                    <a:lstStyle/>
                    <a:p>
                      <a:pPr>
                        <a:lnSpc>
                          <a:spcPct val="107000"/>
                        </a:lnSpc>
                        <a:spcAft>
                          <a:spcPts val="0"/>
                        </a:spcAft>
                      </a:pPr>
                      <a:r>
                        <a:rPr lang="en-GB" sz="1800" b="0" i="0">
                          <a:effectLst/>
                          <a:latin typeface="+mj-lt"/>
                          <a:ea typeface="Calibri" panose="020F0502020204030204" pitchFamily="34" charset="0"/>
                          <a:cs typeface="Times New Roman" panose="02020603050405020304" pitchFamily="18" charset="0"/>
                        </a:rPr>
                        <a:t>Home skills</a:t>
                      </a:r>
                    </a:p>
                  </a:txBody>
                  <a:tcPr marL="68580" marR="68580" marT="0" marB="0" anchor="ctr"/>
                </a:tc>
                <a:tc>
                  <a:txBody>
                    <a:bodyPr/>
                    <a:lstStyle/>
                    <a:p>
                      <a:pPr>
                        <a:lnSpc>
                          <a:spcPct val="107000"/>
                        </a:lnSpc>
                        <a:spcAft>
                          <a:spcPts val="0"/>
                        </a:spcAft>
                      </a:pPr>
                      <a:r>
                        <a:rPr lang="en-GB" sz="1800" b="0" i="0" dirty="0">
                          <a:effectLst/>
                          <a:latin typeface="+mj-lt"/>
                          <a:ea typeface="Calibri" panose="020F0502020204030204" pitchFamily="34" charset="0"/>
                          <a:cs typeface="Times New Roman" panose="02020603050405020304" pitchFamily="18" charset="0"/>
                        </a:rPr>
                        <a:t> </a:t>
                      </a:r>
                    </a:p>
                  </a:txBody>
                  <a:tcPr marL="68580" marR="68580" marT="0" marB="0" anchor="ctr"/>
                </a:tc>
                <a:extLst>
                  <a:ext uri="{0D108BD9-81ED-4DB2-BD59-A6C34878D82A}">
                    <a16:rowId xmlns:a16="http://schemas.microsoft.com/office/drawing/2014/main" val="3270013706"/>
                  </a:ext>
                </a:extLst>
              </a:tr>
            </a:tbl>
          </a:graphicData>
        </a:graphic>
      </p:graphicFrame>
    </p:spTree>
    <p:extLst>
      <p:ext uri="{BB962C8B-B14F-4D97-AF65-F5344CB8AC3E}">
        <p14:creationId xmlns:p14="http://schemas.microsoft.com/office/powerpoint/2010/main" val="30460075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Qualifications</a:t>
            </a:r>
            <a:endParaRPr lang="en-GB" dirty="0"/>
          </a:p>
        </p:txBody>
      </p:sp>
      <p:sp>
        <p:nvSpPr>
          <p:cNvPr id="5" name="Subtitle 2"/>
          <p:cNvSpPr>
            <a:spLocks noGrp="1"/>
          </p:cNvSpPr>
          <p:nvPr>
            <p:ph sz="half" idx="1"/>
          </p:nvPr>
        </p:nvSpPr>
        <p:spPr>
          <a:xfrm>
            <a:off x="838200" y="1825625"/>
            <a:ext cx="10515600" cy="4351338"/>
          </a:xfrm>
        </p:spPr>
        <p:txBody>
          <a:bodyPr>
            <a:normAutofit fontScale="85000" lnSpcReduction="20000"/>
          </a:bodyPr>
          <a:lstStyle/>
          <a:p>
            <a:pPr marL="0" indent="0">
              <a:buNone/>
            </a:pPr>
            <a:r>
              <a:rPr lang="en-GB" dirty="0" smtClean="0">
                <a:latin typeface="+mj-lt"/>
              </a:rPr>
              <a:t>Key Stage 4 complete qualifications in PSD. The subject areas are:</a:t>
            </a:r>
          </a:p>
          <a:p>
            <a:endParaRPr lang="en-GB" dirty="0" smtClean="0">
              <a:latin typeface="+mj-lt"/>
            </a:endParaRPr>
          </a:p>
          <a:p>
            <a:r>
              <a:rPr lang="en-GB" dirty="0" smtClean="0">
                <a:latin typeface="+mj-lt"/>
              </a:rPr>
              <a:t>Managing Social Relationships</a:t>
            </a:r>
          </a:p>
          <a:p>
            <a:r>
              <a:rPr lang="en-GB" dirty="0" smtClean="0">
                <a:latin typeface="+mj-lt"/>
              </a:rPr>
              <a:t>Managing Money</a:t>
            </a:r>
          </a:p>
          <a:p>
            <a:r>
              <a:rPr lang="en-GB" dirty="0" smtClean="0">
                <a:latin typeface="+mj-lt"/>
              </a:rPr>
              <a:t>Personal Development</a:t>
            </a:r>
          </a:p>
          <a:p>
            <a:r>
              <a:rPr lang="en-GB" dirty="0" smtClean="0">
                <a:latin typeface="+mj-lt"/>
              </a:rPr>
              <a:t>Health and Safety in the Home and the Community</a:t>
            </a:r>
          </a:p>
          <a:p>
            <a:r>
              <a:rPr lang="en-GB" dirty="0" smtClean="0">
                <a:latin typeface="+mj-lt"/>
              </a:rPr>
              <a:t>Preparation for Work</a:t>
            </a:r>
          </a:p>
          <a:p>
            <a:r>
              <a:rPr lang="en-GB" dirty="0" smtClean="0">
                <a:latin typeface="+mj-lt"/>
              </a:rPr>
              <a:t>Rights and Responsibilities</a:t>
            </a:r>
          </a:p>
          <a:p>
            <a:r>
              <a:rPr lang="en-GB" dirty="0" smtClean="0">
                <a:latin typeface="+mj-lt"/>
              </a:rPr>
              <a:t>Healthy </a:t>
            </a:r>
            <a:r>
              <a:rPr lang="en-GB" dirty="0" smtClean="0">
                <a:latin typeface="+mj-lt"/>
              </a:rPr>
              <a:t>Living</a:t>
            </a:r>
            <a:endParaRPr lang="en-GB" dirty="0" smtClean="0">
              <a:latin typeface="+mj-lt"/>
            </a:endParaRPr>
          </a:p>
          <a:p>
            <a:r>
              <a:rPr lang="en-GB" dirty="0" smtClean="0">
                <a:solidFill>
                  <a:schemeClr val="bg1"/>
                </a:solidFill>
                <a:latin typeface="+mj-lt"/>
              </a:rPr>
              <a:t>Personal Development</a:t>
            </a:r>
          </a:p>
          <a:p>
            <a:r>
              <a:rPr lang="en-GB" dirty="0" smtClean="0">
                <a:solidFill>
                  <a:schemeClr val="bg1"/>
                </a:solidFill>
              </a:rPr>
              <a:t>Health and Safety in the Home and Community</a:t>
            </a:r>
          </a:p>
          <a:p>
            <a:endParaRPr lang="en-GB" dirty="0">
              <a:solidFill>
                <a:schemeClr val="bg1"/>
              </a:solidFill>
            </a:endParaRPr>
          </a:p>
        </p:txBody>
      </p:sp>
    </p:spTree>
    <p:extLst>
      <p:ext uri="{BB962C8B-B14F-4D97-AF65-F5344CB8AC3E}">
        <p14:creationId xmlns:p14="http://schemas.microsoft.com/office/powerpoint/2010/main" val="32795960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Further Information</a:t>
            </a:r>
            <a:endParaRPr lang="en-GB" dirty="0"/>
          </a:p>
        </p:txBody>
      </p:sp>
      <p:sp>
        <p:nvSpPr>
          <p:cNvPr id="4" name="Content Placeholder 3"/>
          <p:cNvSpPr>
            <a:spLocks noGrp="1"/>
          </p:cNvSpPr>
          <p:nvPr>
            <p:ph sz="half" idx="2"/>
          </p:nvPr>
        </p:nvSpPr>
        <p:spPr>
          <a:xfrm>
            <a:off x="838200" y="1825625"/>
            <a:ext cx="10515600" cy="4351338"/>
          </a:xfrm>
        </p:spPr>
        <p:txBody>
          <a:bodyPr/>
          <a:lstStyle/>
          <a:p>
            <a:r>
              <a:rPr lang="en-GB" dirty="0" smtClean="0">
                <a:latin typeface="+mj-lt"/>
              </a:rPr>
              <a:t>Further information on learning outcomes and progression please read the </a:t>
            </a:r>
            <a:r>
              <a:rPr lang="en-GB" dirty="0" smtClean="0">
                <a:latin typeface="+mj-lt"/>
              </a:rPr>
              <a:t>Personal Development </a:t>
            </a:r>
            <a:r>
              <a:rPr lang="en-GB" dirty="0" smtClean="0">
                <a:latin typeface="+mj-lt"/>
              </a:rPr>
              <a:t>curriculum framework</a:t>
            </a:r>
          </a:p>
          <a:p>
            <a:r>
              <a:rPr lang="en-GB" dirty="0" smtClean="0">
                <a:latin typeface="+mj-lt"/>
              </a:rPr>
              <a:t>How our curriculum maps against the </a:t>
            </a:r>
            <a:r>
              <a:rPr lang="en-GB" dirty="0" err="1" smtClean="0">
                <a:latin typeface="+mj-lt"/>
              </a:rPr>
              <a:t>DfE</a:t>
            </a:r>
            <a:r>
              <a:rPr lang="en-GB" dirty="0" smtClean="0">
                <a:latin typeface="+mj-lt"/>
              </a:rPr>
              <a:t> guidance please read the Curriculum framework</a:t>
            </a:r>
          </a:p>
          <a:p>
            <a:r>
              <a:rPr lang="en-GB" dirty="0" smtClean="0">
                <a:latin typeface="+mj-lt"/>
              </a:rPr>
              <a:t>To know what themes and subjects are taught please refer to the curriculum map</a:t>
            </a:r>
            <a:endParaRPr lang="en-GB" dirty="0">
              <a:latin typeface="+mj-lt"/>
            </a:endParaRPr>
          </a:p>
        </p:txBody>
      </p:sp>
    </p:spTree>
    <p:extLst>
      <p:ext uri="{BB962C8B-B14F-4D97-AF65-F5344CB8AC3E}">
        <p14:creationId xmlns:p14="http://schemas.microsoft.com/office/powerpoint/2010/main" val="20916465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New Guidance for schools</a:t>
            </a:r>
            <a:endParaRPr lang="en-GB" dirty="0"/>
          </a:p>
        </p:txBody>
      </p:sp>
      <p:sp>
        <p:nvSpPr>
          <p:cNvPr id="3" name="Content Placeholder 2"/>
          <p:cNvSpPr>
            <a:spLocks noGrp="1"/>
          </p:cNvSpPr>
          <p:nvPr>
            <p:ph idx="1"/>
          </p:nvPr>
        </p:nvSpPr>
        <p:spPr/>
        <p:txBody>
          <a:bodyPr/>
          <a:lstStyle/>
          <a:p>
            <a:r>
              <a:rPr lang="en-GB" dirty="0" smtClean="0">
                <a:latin typeface="+mj-lt"/>
              </a:rPr>
              <a:t>Relationships </a:t>
            </a:r>
            <a:r>
              <a:rPr lang="en-GB" dirty="0" smtClean="0">
                <a:latin typeface="+mj-lt"/>
              </a:rPr>
              <a:t>Education in primary schools</a:t>
            </a:r>
          </a:p>
          <a:p>
            <a:r>
              <a:rPr lang="en-GB" dirty="0" smtClean="0">
                <a:latin typeface="+mj-lt"/>
              </a:rPr>
              <a:t>Sex Education advised in primary schools</a:t>
            </a:r>
          </a:p>
          <a:p>
            <a:r>
              <a:rPr lang="en-GB" dirty="0" smtClean="0">
                <a:latin typeface="+mj-lt"/>
              </a:rPr>
              <a:t>Relationships and Sex Education in secondary schools</a:t>
            </a:r>
          </a:p>
          <a:p>
            <a:r>
              <a:rPr lang="en-GB" dirty="0" smtClean="0">
                <a:latin typeface="+mj-lt"/>
              </a:rPr>
              <a:t>Health Education in primary and secondary schools.</a:t>
            </a:r>
          </a:p>
          <a:p>
            <a:endParaRPr lang="en-GB" dirty="0" smtClean="0">
              <a:latin typeface="+mj-lt"/>
            </a:endParaRPr>
          </a:p>
          <a:p>
            <a:pPr marL="0" indent="0">
              <a:buNone/>
            </a:pPr>
            <a:r>
              <a:rPr lang="en-GB" dirty="0" smtClean="0">
                <a:latin typeface="+mj-lt"/>
              </a:rPr>
              <a:t>This </a:t>
            </a:r>
            <a:r>
              <a:rPr lang="en-GB" dirty="0" smtClean="0">
                <a:latin typeface="+mj-lt"/>
              </a:rPr>
              <a:t>‘guidance’ </a:t>
            </a:r>
            <a:r>
              <a:rPr lang="en-GB" dirty="0" smtClean="0">
                <a:latin typeface="+mj-lt"/>
              </a:rPr>
              <a:t>is for all </a:t>
            </a:r>
            <a:r>
              <a:rPr lang="en-GB" dirty="0" smtClean="0">
                <a:latin typeface="+mj-lt"/>
              </a:rPr>
              <a:t>primary and </a:t>
            </a:r>
            <a:r>
              <a:rPr lang="en-GB" dirty="0">
                <a:latin typeface="+mj-lt"/>
              </a:rPr>
              <a:t>secondary </a:t>
            </a:r>
            <a:r>
              <a:rPr lang="en-GB" dirty="0" smtClean="0">
                <a:latin typeface="+mj-lt"/>
              </a:rPr>
              <a:t>schools including special </a:t>
            </a:r>
            <a:r>
              <a:rPr lang="en-GB" dirty="0" smtClean="0">
                <a:latin typeface="+mj-lt"/>
              </a:rPr>
              <a:t>schools</a:t>
            </a:r>
            <a:r>
              <a:rPr lang="en-GB" dirty="0" smtClean="0">
                <a:latin typeface="+mj-lt"/>
              </a:rPr>
              <a:t>, </a:t>
            </a:r>
            <a:r>
              <a:rPr lang="en-GB" dirty="0" smtClean="0">
                <a:latin typeface="+mj-lt"/>
              </a:rPr>
              <a:t>academies </a:t>
            </a:r>
            <a:r>
              <a:rPr lang="en-GB" dirty="0" smtClean="0">
                <a:latin typeface="+mj-lt"/>
              </a:rPr>
              <a:t>and </a:t>
            </a:r>
            <a:r>
              <a:rPr lang="en-GB" dirty="0" smtClean="0">
                <a:latin typeface="+mj-lt"/>
              </a:rPr>
              <a:t>faith-based schools.  Most content is statutory.</a:t>
            </a:r>
            <a:endParaRPr lang="en-GB" dirty="0">
              <a:latin typeface="+mj-lt"/>
            </a:endParaRPr>
          </a:p>
        </p:txBody>
      </p:sp>
      <p:pic>
        <p:nvPicPr>
          <p:cNvPr id="4" name="Picture 2" descr="St Luke's Schoo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82746" y="5180157"/>
            <a:ext cx="1143000" cy="1476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68617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has to be covered?</a:t>
            </a:r>
            <a:endParaRPr lang="en-GB" dirty="0"/>
          </a:p>
        </p:txBody>
      </p:sp>
      <p:sp>
        <p:nvSpPr>
          <p:cNvPr id="3" name="Content Placeholder 2"/>
          <p:cNvSpPr>
            <a:spLocks noGrp="1"/>
          </p:cNvSpPr>
          <p:nvPr>
            <p:ph idx="1"/>
          </p:nvPr>
        </p:nvSpPr>
        <p:spPr/>
        <p:txBody>
          <a:bodyPr/>
          <a:lstStyle/>
          <a:p>
            <a:pPr marL="0" indent="0">
              <a:buNone/>
            </a:pPr>
            <a:r>
              <a:rPr lang="en-GB" b="1" dirty="0" smtClean="0">
                <a:latin typeface="+mj-lt"/>
              </a:rPr>
              <a:t>Primary schools:</a:t>
            </a:r>
          </a:p>
          <a:p>
            <a:endParaRPr lang="en-GB" dirty="0" smtClean="0">
              <a:latin typeface="+mj-lt"/>
            </a:endParaRPr>
          </a:p>
          <a:p>
            <a:r>
              <a:rPr lang="en-GB" dirty="0" smtClean="0">
                <a:latin typeface="+mj-lt"/>
              </a:rPr>
              <a:t>Families and people who care for me</a:t>
            </a:r>
          </a:p>
          <a:p>
            <a:r>
              <a:rPr lang="en-GB" dirty="0" smtClean="0">
                <a:latin typeface="+mj-lt"/>
              </a:rPr>
              <a:t>Caring friendships</a:t>
            </a:r>
          </a:p>
          <a:p>
            <a:r>
              <a:rPr lang="en-GB" dirty="0" smtClean="0">
                <a:latin typeface="+mj-lt"/>
              </a:rPr>
              <a:t>Respectful relationships</a:t>
            </a:r>
          </a:p>
          <a:p>
            <a:r>
              <a:rPr lang="en-GB" dirty="0" smtClean="0">
                <a:latin typeface="+mj-lt"/>
              </a:rPr>
              <a:t>Online relationships</a:t>
            </a:r>
          </a:p>
          <a:p>
            <a:r>
              <a:rPr lang="en-GB" dirty="0" smtClean="0">
                <a:latin typeface="+mj-lt"/>
              </a:rPr>
              <a:t>Being safe</a:t>
            </a:r>
          </a:p>
          <a:p>
            <a:pPr marL="0" indent="0">
              <a:buNone/>
            </a:pPr>
            <a:endParaRPr lang="en-GB" dirty="0"/>
          </a:p>
        </p:txBody>
      </p:sp>
      <p:pic>
        <p:nvPicPr>
          <p:cNvPr id="5" name="Picture 2" descr="St Luke's Schoo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82746" y="5180157"/>
            <a:ext cx="1143000" cy="1476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89108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has to be covered?</a:t>
            </a:r>
            <a:endParaRPr lang="en-GB" dirty="0"/>
          </a:p>
        </p:txBody>
      </p:sp>
      <p:sp>
        <p:nvSpPr>
          <p:cNvPr id="3" name="Content Placeholder 2"/>
          <p:cNvSpPr>
            <a:spLocks noGrp="1"/>
          </p:cNvSpPr>
          <p:nvPr>
            <p:ph idx="1"/>
          </p:nvPr>
        </p:nvSpPr>
        <p:spPr/>
        <p:txBody>
          <a:bodyPr/>
          <a:lstStyle/>
          <a:p>
            <a:pPr marL="0" indent="0">
              <a:buNone/>
            </a:pPr>
            <a:r>
              <a:rPr lang="en-GB" b="1" dirty="0" smtClean="0">
                <a:latin typeface="+mj-lt"/>
              </a:rPr>
              <a:t>Secondary schools:</a:t>
            </a:r>
          </a:p>
          <a:p>
            <a:pPr marL="0" indent="0">
              <a:buNone/>
            </a:pPr>
            <a:endParaRPr lang="en-GB" b="1" dirty="0" smtClean="0">
              <a:latin typeface="+mj-lt"/>
            </a:endParaRPr>
          </a:p>
          <a:p>
            <a:r>
              <a:rPr lang="en-GB" dirty="0" smtClean="0">
                <a:latin typeface="+mj-lt"/>
              </a:rPr>
              <a:t>Families</a:t>
            </a:r>
          </a:p>
          <a:p>
            <a:r>
              <a:rPr lang="en-GB" dirty="0" smtClean="0">
                <a:latin typeface="+mj-lt"/>
              </a:rPr>
              <a:t>Respectful relationships, including friendships</a:t>
            </a:r>
          </a:p>
          <a:p>
            <a:r>
              <a:rPr lang="en-GB" dirty="0" smtClean="0">
                <a:latin typeface="+mj-lt"/>
              </a:rPr>
              <a:t>Online and media</a:t>
            </a:r>
          </a:p>
          <a:p>
            <a:r>
              <a:rPr lang="en-GB" dirty="0" smtClean="0">
                <a:latin typeface="+mj-lt"/>
              </a:rPr>
              <a:t>Being safe</a:t>
            </a:r>
          </a:p>
          <a:p>
            <a:r>
              <a:rPr lang="en-GB" dirty="0" smtClean="0">
                <a:latin typeface="+mj-lt"/>
              </a:rPr>
              <a:t>Intimate and sexual relationships, including sexual health</a:t>
            </a:r>
          </a:p>
          <a:p>
            <a:endParaRPr lang="en-GB" dirty="0"/>
          </a:p>
        </p:txBody>
      </p:sp>
      <p:pic>
        <p:nvPicPr>
          <p:cNvPr id="4" name="Picture 2" descr="St Luke's Schoo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82746" y="5180157"/>
            <a:ext cx="1143000" cy="1476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932734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has to be covered?</a:t>
            </a:r>
            <a:endParaRPr lang="en-GB" dirty="0"/>
          </a:p>
        </p:txBody>
      </p:sp>
      <p:sp>
        <p:nvSpPr>
          <p:cNvPr id="3" name="Content Placeholder 2"/>
          <p:cNvSpPr>
            <a:spLocks noGrp="1"/>
          </p:cNvSpPr>
          <p:nvPr>
            <p:ph idx="1"/>
          </p:nvPr>
        </p:nvSpPr>
        <p:spPr/>
        <p:txBody>
          <a:bodyPr>
            <a:normAutofit fontScale="85000" lnSpcReduction="20000"/>
          </a:bodyPr>
          <a:lstStyle/>
          <a:p>
            <a:pPr marL="0" indent="0">
              <a:buNone/>
            </a:pPr>
            <a:r>
              <a:rPr lang="en-GB" b="1" dirty="0" smtClean="0">
                <a:latin typeface="+mj-lt"/>
              </a:rPr>
              <a:t>Health Education</a:t>
            </a:r>
          </a:p>
          <a:p>
            <a:pPr marL="0" indent="0">
              <a:buNone/>
            </a:pPr>
            <a:r>
              <a:rPr lang="en-GB" dirty="0" smtClean="0">
                <a:latin typeface="+mj-lt"/>
              </a:rPr>
              <a:t>Physical health and mental wellbeing education will now become statutory in primary and secondary schools. These subject areas are split into 8 themes:</a:t>
            </a:r>
          </a:p>
          <a:p>
            <a:r>
              <a:rPr lang="en-GB" dirty="0" smtClean="0">
                <a:latin typeface="+mj-lt"/>
              </a:rPr>
              <a:t>Mental wellbeing </a:t>
            </a:r>
          </a:p>
          <a:p>
            <a:r>
              <a:rPr lang="en-GB" dirty="0" smtClean="0">
                <a:latin typeface="+mj-lt"/>
              </a:rPr>
              <a:t>Internet safety and harms</a:t>
            </a:r>
          </a:p>
          <a:p>
            <a:r>
              <a:rPr lang="en-GB" dirty="0" smtClean="0">
                <a:latin typeface="+mj-lt"/>
              </a:rPr>
              <a:t>Physical health and fitness</a:t>
            </a:r>
          </a:p>
          <a:p>
            <a:r>
              <a:rPr lang="en-GB" dirty="0" smtClean="0">
                <a:latin typeface="+mj-lt"/>
              </a:rPr>
              <a:t>Healthy eating</a:t>
            </a:r>
          </a:p>
          <a:p>
            <a:r>
              <a:rPr lang="en-GB" dirty="0" smtClean="0">
                <a:latin typeface="+mj-lt"/>
              </a:rPr>
              <a:t>Drugs, alcohol and tobacco</a:t>
            </a:r>
          </a:p>
          <a:p>
            <a:r>
              <a:rPr lang="en-GB" dirty="0" smtClean="0">
                <a:latin typeface="+mj-lt"/>
              </a:rPr>
              <a:t>Health and prevention</a:t>
            </a:r>
          </a:p>
          <a:p>
            <a:r>
              <a:rPr lang="en-GB" dirty="0" smtClean="0">
                <a:latin typeface="+mj-lt"/>
              </a:rPr>
              <a:t>Basic first aid</a:t>
            </a:r>
          </a:p>
          <a:p>
            <a:r>
              <a:rPr lang="en-GB" dirty="0" smtClean="0">
                <a:latin typeface="+mj-lt"/>
              </a:rPr>
              <a:t>Changing adolescent body</a:t>
            </a:r>
          </a:p>
          <a:p>
            <a:endParaRPr lang="en-GB" dirty="0"/>
          </a:p>
        </p:txBody>
      </p:sp>
      <p:pic>
        <p:nvPicPr>
          <p:cNvPr id="4" name="Picture 2" descr="St Luke's Schoo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82746" y="5180157"/>
            <a:ext cx="1143000" cy="1476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98648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has to be covered?</a:t>
            </a:r>
            <a:endParaRPr lang="en-GB" dirty="0"/>
          </a:p>
        </p:txBody>
      </p:sp>
      <p:sp>
        <p:nvSpPr>
          <p:cNvPr id="3" name="Content Placeholder 2"/>
          <p:cNvSpPr>
            <a:spLocks noGrp="1"/>
          </p:cNvSpPr>
          <p:nvPr>
            <p:ph idx="1"/>
          </p:nvPr>
        </p:nvSpPr>
        <p:spPr/>
        <p:txBody>
          <a:bodyPr>
            <a:normAutofit fontScale="92500" lnSpcReduction="20000"/>
          </a:bodyPr>
          <a:lstStyle/>
          <a:p>
            <a:pPr marL="0" indent="0">
              <a:buNone/>
            </a:pPr>
            <a:r>
              <a:rPr lang="en-GB" dirty="0" smtClean="0">
                <a:latin typeface="+mj-lt"/>
              </a:rPr>
              <a:t>These themes are statutory and parents cannot withdraw their child from these lessons.</a:t>
            </a:r>
          </a:p>
          <a:p>
            <a:pPr marL="0" indent="0">
              <a:buNone/>
            </a:pPr>
            <a:endParaRPr lang="en-GB" dirty="0" smtClean="0">
              <a:latin typeface="+mj-lt"/>
            </a:endParaRPr>
          </a:p>
          <a:p>
            <a:pPr marL="0" indent="0">
              <a:buNone/>
            </a:pPr>
            <a:r>
              <a:rPr lang="en-GB" dirty="0" smtClean="0">
                <a:latin typeface="+mj-lt"/>
              </a:rPr>
              <a:t>The </a:t>
            </a:r>
            <a:r>
              <a:rPr lang="en-GB" dirty="0">
                <a:latin typeface="+mj-lt"/>
              </a:rPr>
              <a:t>statutory science </a:t>
            </a:r>
            <a:r>
              <a:rPr lang="en-GB" dirty="0" smtClean="0">
                <a:latin typeface="+mj-lt"/>
              </a:rPr>
              <a:t>curriculum is also compulsory and parents cannot withdraw their child from these lessons that approach relationships and sex education.</a:t>
            </a:r>
            <a:r>
              <a:rPr lang="en-GB" dirty="0">
                <a:latin typeface="+mj-lt"/>
              </a:rPr>
              <a:t> </a:t>
            </a:r>
            <a:r>
              <a:rPr lang="en-GB" dirty="0" smtClean="0">
                <a:latin typeface="+mj-lt"/>
              </a:rPr>
              <a:t> </a:t>
            </a:r>
          </a:p>
          <a:p>
            <a:pPr marL="0" indent="0">
              <a:buNone/>
            </a:pPr>
            <a:endParaRPr lang="en-GB" dirty="0">
              <a:latin typeface="+mj-lt"/>
            </a:endParaRPr>
          </a:p>
          <a:p>
            <a:pPr marL="0" indent="0">
              <a:buNone/>
            </a:pPr>
            <a:r>
              <a:rPr lang="en-GB" dirty="0" smtClean="0">
                <a:latin typeface="+mj-lt"/>
              </a:rPr>
              <a:t>At </a:t>
            </a:r>
            <a:r>
              <a:rPr lang="en-GB" dirty="0">
                <a:latin typeface="+mj-lt"/>
              </a:rPr>
              <a:t>St </a:t>
            </a:r>
            <a:r>
              <a:rPr lang="en-GB" dirty="0" smtClean="0">
                <a:latin typeface="+mj-lt"/>
              </a:rPr>
              <a:t>Luke’s School,  </a:t>
            </a:r>
            <a:r>
              <a:rPr lang="en-GB" dirty="0">
                <a:latin typeface="+mj-lt"/>
              </a:rPr>
              <a:t>we do not teach sex education that goes beyond the national curriculum for science. </a:t>
            </a:r>
          </a:p>
          <a:p>
            <a:pPr marL="0" indent="0">
              <a:buNone/>
            </a:pPr>
            <a:endParaRPr lang="en-GB" dirty="0">
              <a:latin typeface="+mj-lt"/>
            </a:endParaRPr>
          </a:p>
          <a:p>
            <a:pPr marL="0" indent="0">
              <a:buNone/>
            </a:pPr>
            <a:r>
              <a:rPr lang="en-GB" dirty="0" smtClean="0">
                <a:latin typeface="+mj-lt"/>
              </a:rPr>
              <a:t>Parents may wish to withdraw their child from Sex Education lessons that are not part of statutory science teaching.</a:t>
            </a:r>
            <a:endParaRPr lang="en-GB" dirty="0">
              <a:latin typeface="+mj-lt"/>
            </a:endParaRPr>
          </a:p>
        </p:txBody>
      </p:sp>
      <p:pic>
        <p:nvPicPr>
          <p:cNvPr id="4" name="Picture 2" descr="St Luke's Schoo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82746" y="5180157"/>
            <a:ext cx="1143000" cy="1476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244934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Right to withdraw</a:t>
            </a:r>
            <a:endParaRPr lang="en-GB" dirty="0"/>
          </a:p>
        </p:txBody>
      </p:sp>
      <p:sp>
        <p:nvSpPr>
          <p:cNvPr id="3" name="Content Placeholder 2"/>
          <p:cNvSpPr>
            <a:spLocks noGrp="1"/>
          </p:cNvSpPr>
          <p:nvPr>
            <p:ph idx="1"/>
          </p:nvPr>
        </p:nvSpPr>
        <p:spPr/>
        <p:txBody>
          <a:bodyPr>
            <a:normAutofit/>
          </a:bodyPr>
          <a:lstStyle/>
          <a:p>
            <a:pPr marL="0" indent="0">
              <a:buNone/>
            </a:pPr>
            <a:r>
              <a:rPr lang="en-GB" dirty="0" smtClean="0">
                <a:latin typeface="+mj-lt"/>
              </a:rPr>
              <a:t>Parents </a:t>
            </a:r>
            <a:r>
              <a:rPr lang="en-GB" dirty="0" smtClean="0">
                <a:latin typeface="+mj-lt"/>
              </a:rPr>
              <a:t>have the right to request that their child be withdrawn from some or all of sex education delivered as part of statutory </a:t>
            </a:r>
            <a:r>
              <a:rPr lang="en-GB" dirty="0" smtClean="0">
                <a:latin typeface="+mj-lt"/>
              </a:rPr>
              <a:t>RSHE</a:t>
            </a:r>
            <a:r>
              <a:rPr lang="en-GB" dirty="0" smtClean="0">
                <a:latin typeface="+mj-lt"/>
              </a:rPr>
              <a:t>. This </a:t>
            </a:r>
            <a:r>
              <a:rPr lang="en-GB" dirty="0" smtClean="0">
                <a:latin typeface="+mj-lt"/>
              </a:rPr>
              <a:t>right of the parent transfers to the child 3 </a:t>
            </a:r>
            <a:r>
              <a:rPr lang="en-GB" dirty="0" smtClean="0">
                <a:latin typeface="+mj-lt"/>
              </a:rPr>
              <a:t>terms before their 16</a:t>
            </a:r>
            <a:r>
              <a:rPr lang="en-GB" baseline="30000" dirty="0" smtClean="0">
                <a:latin typeface="+mj-lt"/>
              </a:rPr>
              <a:t>th</a:t>
            </a:r>
            <a:r>
              <a:rPr lang="en-GB" dirty="0" smtClean="0">
                <a:latin typeface="+mj-lt"/>
              </a:rPr>
              <a:t> </a:t>
            </a:r>
            <a:r>
              <a:rPr lang="en-GB" dirty="0" smtClean="0">
                <a:latin typeface="+mj-lt"/>
              </a:rPr>
              <a:t>birthday.</a:t>
            </a:r>
          </a:p>
          <a:p>
            <a:pPr marL="0" indent="0">
              <a:buNone/>
            </a:pPr>
            <a:endParaRPr lang="en-GB" dirty="0">
              <a:latin typeface="+mj-lt"/>
            </a:endParaRPr>
          </a:p>
          <a:p>
            <a:pPr marL="0" indent="0">
              <a:buNone/>
            </a:pPr>
            <a:r>
              <a:rPr lang="en-GB" dirty="0" smtClean="0">
                <a:latin typeface="+mj-lt"/>
              </a:rPr>
              <a:t>You may decide to remove your child from areas of sex education teaching and as part of our consultation, should you wish to do this, we ask that on an individual basis, you identify the areas of sex education teaching you do not want your child to take part in. </a:t>
            </a:r>
            <a:endParaRPr lang="en-GB" dirty="0" smtClean="0">
              <a:latin typeface="+mj-lt"/>
            </a:endParaRPr>
          </a:p>
          <a:p>
            <a:pPr marL="0" indent="0">
              <a:buNone/>
            </a:pPr>
            <a:endParaRPr lang="en-GB" dirty="0" smtClean="0"/>
          </a:p>
          <a:p>
            <a:endParaRPr lang="en-GB" dirty="0"/>
          </a:p>
        </p:txBody>
      </p:sp>
      <p:pic>
        <p:nvPicPr>
          <p:cNvPr id="4" name="Picture 2" descr="St Luke's Schoo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82746" y="5180157"/>
            <a:ext cx="1143000" cy="1476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17673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LGBT inclusive lessons</a:t>
            </a:r>
            <a:endParaRPr lang="en-GB" dirty="0"/>
          </a:p>
        </p:txBody>
      </p:sp>
      <p:sp>
        <p:nvSpPr>
          <p:cNvPr id="3" name="Content Placeholder 2"/>
          <p:cNvSpPr>
            <a:spLocks noGrp="1"/>
          </p:cNvSpPr>
          <p:nvPr>
            <p:ph idx="1"/>
          </p:nvPr>
        </p:nvSpPr>
        <p:spPr/>
        <p:txBody>
          <a:bodyPr>
            <a:normAutofit fontScale="92500"/>
          </a:bodyPr>
          <a:lstStyle/>
          <a:p>
            <a:r>
              <a:rPr lang="en-GB" dirty="0" smtClean="0">
                <a:latin typeface="+mj-lt"/>
              </a:rPr>
              <a:t>The guidance states that pupils should be taught the facts and the law about sex, sexuality, sexual health and gender identity in an age-appropriate and inclusive way. </a:t>
            </a:r>
            <a:endParaRPr lang="en-GB" dirty="0" smtClean="0">
              <a:latin typeface="+mj-lt"/>
            </a:endParaRPr>
          </a:p>
          <a:p>
            <a:r>
              <a:rPr lang="en-GB" dirty="0" smtClean="0">
                <a:latin typeface="+mj-lt"/>
              </a:rPr>
              <a:t>All </a:t>
            </a:r>
            <a:r>
              <a:rPr lang="en-GB" dirty="0" smtClean="0">
                <a:latin typeface="+mj-lt"/>
              </a:rPr>
              <a:t>pupils should feel that the content is relevant </a:t>
            </a:r>
            <a:r>
              <a:rPr lang="en-GB" dirty="0" smtClean="0">
                <a:latin typeface="+mj-lt"/>
              </a:rPr>
              <a:t>and no value judgements will be made about one sexual </a:t>
            </a:r>
            <a:r>
              <a:rPr lang="en-GB" dirty="0" smtClean="0">
                <a:latin typeface="+mj-lt"/>
              </a:rPr>
              <a:t>orientation </a:t>
            </a:r>
            <a:r>
              <a:rPr lang="en-GB" dirty="0" smtClean="0">
                <a:latin typeface="+mj-lt"/>
              </a:rPr>
              <a:t>over another.  Gender </a:t>
            </a:r>
            <a:r>
              <a:rPr lang="en-GB" dirty="0" smtClean="0">
                <a:latin typeface="+mj-lt"/>
              </a:rPr>
              <a:t>identity </a:t>
            </a:r>
            <a:r>
              <a:rPr lang="en-GB" dirty="0" smtClean="0">
                <a:latin typeface="+mj-lt"/>
              </a:rPr>
              <a:t>will also be discussed in </a:t>
            </a:r>
            <a:r>
              <a:rPr lang="en-GB" dirty="0" smtClean="0">
                <a:latin typeface="+mj-lt"/>
              </a:rPr>
              <a:t>a clear, sensitive and respectful manner</a:t>
            </a:r>
            <a:r>
              <a:rPr lang="en-GB" dirty="0" smtClean="0">
                <a:latin typeface="+mj-lt"/>
              </a:rPr>
              <a:t>.   </a:t>
            </a:r>
            <a:endParaRPr lang="en-GB" dirty="0" smtClean="0">
              <a:latin typeface="+mj-lt"/>
            </a:endParaRPr>
          </a:p>
          <a:p>
            <a:r>
              <a:rPr lang="en-GB" dirty="0" smtClean="0">
                <a:latin typeface="+mj-lt"/>
              </a:rPr>
              <a:t>The guidance also states that pupils should be well informed about the full range of perspectives and, within the law, should be well equipped to make decisions for themselves about how to live their own lives, whilst respecting the right of others to make their own decisions and hold their own beliefs.</a:t>
            </a:r>
          </a:p>
          <a:p>
            <a:endParaRPr lang="en-GB" dirty="0" smtClean="0"/>
          </a:p>
        </p:txBody>
      </p:sp>
      <p:pic>
        <p:nvPicPr>
          <p:cNvPr id="4" name="Picture 2" descr="St Luke's Schoo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82746" y="5180157"/>
            <a:ext cx="1143000" cy="1476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75532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777</TotalTime>
  <Words>2613</Words>
  <Application>Microsoft Office PowerPoint</Application>
  <PresentationFormat>Widescreen</PresentationFormat>
  <Paragraphs>342</Paragraphs>
  <Slides>25</Slides>
  <Notes>23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Calibri</vt:lpstr>
      <vt:lpstr>Calibri Light</vt:lpstr>
      <vt:lpstr>Times New Roman</vt:lpstr>
      <vt:lpstr>Office Theme</vt:lpstr>
      <vt:lpstr>Relationships, Sex and Health Education </vt:lpstr>
      <vt:lpstr>Meet the Personal Development team</vt:lpstr>
      <vt:lpstr>New Guidance for schools</vt:lpstr>
      <vt:lpstr>What has to be covered?</vt:lpstr>
      <vt:lpstr>What has to be covered?</vt:lpstr>
      <vt:lpstr>What has to be covered?</vt:lpstr>
      <vt:lpstr>What has to be covered?</vt:lpstr>
      <vt:lpstr>Right to withdraw</vt:lpstr>
      <vt:lpstr>LGBT inclusive lessons</vt:lpstr>
      <vt:lpstr>LGBT inclusive lessons</vt:lpstr>
      <vt:lpstr>What would you expect to be covered as part of RSHE?</vt:lpstr>
      <vt:lpstr>Why is RSHE important for our pupils?</vt:lpstr>
      <vt:lpstr>Making RSHE relevant to our learners</vt:lpstr>
      <vt:lpstr>Safeguarding and relationships</vt:lpstr>
      <vt:lpstr>Themes and Topic Areas</vt:lpstr>
      <vt:lpstr>Six Themes of our Personal Development curriculum framework</vt:lpstr>
      <vt:lpstr>Self–Awareness Topic Areas</vt:lpstr>
      <vt:lpstr>Self Care, Support and Safety Topic Areas</vt:lpstr>
      <vt:lpstr>Managing Feelings Topic Areas</vt:lpstr>
      <vt:lpstr>Changing and Growing Topic Areas</vt:lpstr>
      <vt:lpstr>Changing and Growing Topic Areas</vt:lpstr>
      <vt:lpstr>Healthy LifestylesTopic Areas</vt:lpstr>
      <vt:lpstr>The World I Live In Topic Areas</vt:lpstr>
      <vt:lpstr>Qualifications</vt:lpstr>
      <vt:lpstr>Further Information</vt:lpstr>
    </vt:vector>
  </TitlesOfParts>
  <Company>HfL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Relationships, Sex and Health Education</dc:title>
  <dc:creator>Rachel Andrew</dc:creator>
  <cp:lastModifiedBy>Stephen Hoult-Allen</cp:lastModifiedBy>
  <cp:revision>62</cp:revision>
  <dcterms:created xsi:type="dcterms:W3CDTF">2020-07-10T09:49:57Z</dcterms:created>
  <dcterms:modified xsi:type="dcterms:W3CDTF">2021-07-15T09:34:22Z</dcterms:modified>
</cp:coreProperties>
</file>