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sldIdLst>
    <p:sldId id="256" r:id="rId2"/>
    <p:sldId id="259" r:id="rId3"/>
    <p:sldId id="257" r:id="rId4"/>
    <p:sldId id="266" r:id="rId5"/>
    <p:sldId id="258" r:id="rId6"/>
    <p:sldId id="260" r:id="rId7"/>
    <p:sldId id="261" r:id="rId8"/>
    <p:sldId id="262" r:id="rId9"/>
    <p:sldId id="263" r:id="rId10"/>
    <p:sldId id="264" r:id="rId11"/>
    <p:sldId id="265" r:id="rId12"/>
    <p:sldId id="267" r:id="rId13"/>
    <p:sldId id="277" r:id="rId14"/>
    <p:sldId id="278" r:id="rId15"/>
    <p:sldId id="273" r:id="rId16"/>
    <p:sldId id="292" r:id="rId17"/>
    <p:sldId id="268" r:id="rId18"/>
    <p:sldId id="280" r:id="rId19"/>
    <p:sldId id="286" r:id="rId20"/>
    <p:sldId id="287" r:id="rId21"/>
    <p:sldId id="289" r:id="rId22"/>
    <p:sldId id="290" r:id="rId23"/>
    <p:sldId id="293" r:id="rId24"/>
    <p:sldId id="294" r:id="rId25"/>
    <p:sldId id="288" r:id="rId26"/>
    <p:sldId id="295" r:id="rId2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E617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040" autoAdjust="0"/>
    <p:restoredTop sz="73905" autoAdjust="0"/>
  </p:normalViewPr>
  <p:slideViewPr>
    <p:cSldViewPr snapToGrid="0">
      <p:cViewPr varScale="1">
        <p:scale>
          <a:sx n="56" d="100"/>
          <a:sy n="56" d="100"/>
        </p:scale>
        <p:origin x="1008" y="72"/>
      </p:cViewPr>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726E956-7F0D-4A06-8A8E-14E0DDA1D745}" type="doc">
      <dgm:prSet loTypeId="urn:diagrams.loki3.com/VaryingWidthList" loCatId="list" qsTypeId="urn:microsoft.com/office/officeart/2005/8/quickstyle/simple1" qsCatId="simple" csTypeId="urn:microsoft.com/office/officeart/2005/8/colors/accent1_2" csCatId="accent1" phldr="1"/>
      <dgm:spPr/>
    </dgm:pt>
    <dgm:pt modelId="{A53557B1-ED1D-4174-A846-38B01DEB30B4}">
      <dgm:prSet phldrT="[Text]"/>
      <dgm:spPr/>
      <dgm:t>
        <a:bodyPr/>
        <a:lstStyle/>
        <a:p>
          <a:r>
            <a:rPr lang="en-US" dirty="0" smtClean="0"/>
            <a:t>Self-Awareness</a:t>
          </a:r>
          <a:endParaRPr lang="en-US" dirty="0"/>
        </a:p>
      </dgm:t>
    </dgm:pt>
    <dgm:pt modelId="{96AC2A3C-7391-495B-B05A-C7366A79A213}" type="parTrans" cxnId="{354AB413-9DC9-4C51-B83F-E81D515429FA}">
      <dgm:prSet/>
      <dgm:spPr/>
      <dgm:t>
        <a:bodyPr/>
        <a:lstStyle/>
        <a:p>
          <a:endParaRPr lang="en-US"/>
        </a:p>
      </dgm:t>
    </dgm:pt>
    <dgm:pt modelId="{932B9AE6-A772-49C4-9B9E-13846B9D0F65}" type="sibTrans" cxnId="{354AB413-9DC9-4C51-B83F-E81D515429FA}">
      <dgm:prSet/>
      <dgm:spPr/>
      <dgm:t>
        <a:bodyPr/>
        <a:lstStyle/>
        <a:p>
          <a:endParaRPr lang="en-US"/>
        </a:p>
      </dgm:t>
    </dgm:pt>
    <dgm:pt modelId="{F721461D-14A1-4990-A372-0E4B94F6BECE}">
      <dgm:prSet phldrT="[Text]"/>
      <dgm:spPr/>
      <dgm:t>
        <a:bodyPr/>
        <a:lstStyle/>
        <a:p>
          <a:r>
            <a:rPr lang="en-US" dirty="0" smtClean="0"/>
            <a:t>Self-Care, Support and Safety</a:t>
          </a:r>
        </a:p>
      </dgm:t>
    </dgm:pt>
    <dgm:pt modelId="{CA81050D-15B7-4488-8C74-8ADDFBFFAC29}" type="parTrans" cxnId="{55B5DA7C-8E35-4FDF-B015-8B393B531747}">
      <dgm:prSet/>
      <dgm:spPr/>
      <dgm:t>
        <a:bodyPr/>
        <a:lstStyle/>
        <a:p>
          <a:endParaRPr lang="en-US"/>
        </a:p>
      </dgm:t>
    </dgm:pt>
    <dgm:pt modelId="{1D5081C2-BB16-4342-A5A0-DC34ECE147B1}" type="sibTrans" cxnId="{55B5DA7C-8E35-4FDF-B015-8B393B531747}">
      <dgm:prSet/>
      <dgm:spPr/>
      <dgm:t>
        <a:bodyPr/>
        <a:lstStyle/>
        <a:p>
          <a:endParaRPr lang="en-US"/>
        </a:p>
      </dgm:t>
    </dgm:pt>
    <dgm:pt modelId="{1105D44C-3FBF-4C4C-83A5-C52B65E9E084}">
      <dgm:prSet phldrT="[Text]"/>
      <dgm:spPr/>
      <dgm:t>
        <a:bodyPr/>
        <a:lstStyle/>
        <a:p>
          <a:r>
            <a:rPr lang="en-US" dirty="0" smtClean="0"/>
            <a:t>Managing Feelings</a:t>
          </a:r>
          <a:endParaRPr lang="en-US" dirty="0"/>
        </a:p>
      </dgm:t>
    </dgm:pt>
    <dgm:pt modelId="{54279402-3A81-497A-9CE6-C5AA11BAB863}" type="parTrans" cxnId="{544AE615-5043-455C-B57C-E1BB3221FBC5}">
      <dgm:prSet/>
      <dgm:spPr/>
      <dgm:t>
        <a:bodyPr/>
        <a:lstStyle/>
        <a:p>
          <a:endParaRPr lang="en-US"/>
        </a:p>
      </dgm:t>
    </dgm:pt>
    <dgm:pt modelId="{1FE0B24E-31B5-42AA-BB48-AAD957EA5DE2}" type="sibTrans" cxnId="{544AE615-5043-455C-B57C-E1BB3221FBC5}">
      <dgm:prSet/>
      <dgm:spPr/>
      <dgm:t>
        <a:bodyPr/>
        <a:lstStyle/>
        <a:p>
          <a:endParaRPr lang="en-US"/>
        </a:p>
      </dgm:t>
    </dgm:pt>
    <dgm:pt modelId="{9766EAD4-10C3-4545-9161-5B063BF434BB}">
      <dgm:prSet phldrT="[Text]"/>
      <dgm:spPr/>
      <dgm:t>
        <a:bodyPr/>
        <a:lstStyle/>
        <a:p>
          <a:r>
            <a:rPr lang="en-US" dirty="0" smtClean="0"/>
            <a:t>Changing and Growing</a:t>
          </a:r>
          <a:endParaRPr lang="en-US" dirty="0"/>
        </a:p>
      </dgm:t>
    </dgm:pt>
    <dgm:pt modelId="{A0D8D493-9E3A-4B95-A007-167A8ACF9BDF}" type="parTrans" cxnId="{10A99257-D224-4B1B-A743-587F7C8AD33D}">
      <dgm:prSet/>
      <dgm:spPr/>
      <dgm:t>
        <a:bodyPr/>
        <a:lstStyle/>
        <a:p>
          <a:endParaRPr lang="en-US"/>
        </a:p>
      </dgm:t>
    </dgm:pt>
    <dgm:pt modelId="{4A78FE7B-4975-4840-A1EA-B8301B540B10}" type="sibTrans" cxnId="{10A99257-D224-4B1B-A743-587F7C8AD33D}">
      <dgm:prSet/>
      <dgm:spPr/>
      <dgm:t>
        <a:bodyPr/>
        <a:lstStyle/>
        <a:p>
          <a:endParaRPr lang="en-US"/>
        </a:p>
      </dgm:t>
    </dgm:pt>
    <dgm:pt modelId="{AB7DF618-6FEE-492D-BB27-1012937CD59C}">
      <dgm:prSet phldrT="[Text]"/>
      <dgm:spPr/>
      <dgm:t>
        <a:bodyPr/>
        <a:lstStyle/>
        <a:p>
          <a:r>
            <a:rPr lang="en-US" dirty="0" smtClean="0"/>
            <a:t>Healthy </a:t>
          </a:r>
          <a:r>
            <a:rPr lang="en-US" dirty="0" err="1" smtClean="0"/>
            <a:t>LIfestyles</a:t>
          </a:r>
          <a:r>
            <a:rPr lang="en-US" dirty="0" smtClean="0"/>
            <a:t> </a:t>
          </a:r>
          <a:endParaRPr lang="en-US" dirty="0"/>
        </a:p>
      </dgm:t>
    </dgm:pt>
    <dgm:pt modelId="{18878D8B-736E-4B90-820F-700B9DE248EE}" type="parTrans" cxnId="{5B286C2F-8F43-47CA-A0D4-61D9FFA348BC}">
      <dgm:prSet/>
      <dgm:spPr/>
      <dgm:t>
        <a:bodyPr/>
        <a:lstStyle/>
        <a:p>
          <a:endParaRPr lang="en-US"/>
        </a:p>
      </dgm:t>
    </dgm:pt>
    <dgm:pt modelId="{1C5D9943-E95E-4EF0-8BE4-217A3D63B3F5}" type="sibTrans" cxnId="{5B286C2F-8F43-47CA-A0D4-61D9FFA348BC}">
      <dgm:prSet/>
      <dgm:spPr/>
      <dgm:t>
        <a:bodyPr/>
        <a:lstStyle/>
        <a:p>
          <a:endParaRPr lang="en-US"/>
        </a:p>
      </dgm:t>
    </dgm:pt>
    <dgm:pt modelId="{D3D9E9E2-9A62-47A2-A09D-DE44EE20482D}">
      <dgm:prSet phldrT="[Text]"/>
      <dgm:spPr/>
      <dgm:t>
        <a:bodyPr/>
        <a:lstStyle/>
        <a:p>
          <a:r>
            <a:rPr lang="en-US" dirty="0" smtClean="0"/>
            <a:t>The World I Live In</a:t>
          </a:r>
          <a:endParaRPr lang="en-US" dirty="0"/>
        </a:p>
      </dgm:t>
    </dgm:pt>
    <dgm:pt modelId="{7B2DF8B9-3299-4F0B-9F14-C98377569EBF}" type="parTrans" cxnId="{04FB433E-D7DC-4453-A392-9BF0EDE70DE7}">
      <dgm:prSet/>
      <dgm:spPr/>
      <dgm:t>
        <a:bodyPr/>
        <a:lstStyle/>
        <a:p>
          <a:endParaRPr lang="en-US"/>
        </a:p>
      </dgm:t>
    </dgm:pt>
    <dgm:pt modelId="{072CB133-F95E-40AC-8E3B-8E8152C32093}" type="sibTrans" cxnId="{04FB433E-D7DC-4453-A392-9BF0EDE70DE7}">
      <dgm:prSet/>
      <dgm:spPr/>
      <dgm:t>
        <a:bodyPr/>
        <a:lstStyle/>
        <a:p>
          <a:endParaRPr lang="en-US"/>
        </a:p>
      </dgm:t>
    </dgm:pt>
    <dgm:pt modelId="{40751F02-FE0B-4B63-8135-F1B292B186CB}" type="pres">
      <dgm:prSet presAssocID="{E726E956-7F0D-4A06-8A8E-14E0DDA1D745}" presName="Name0" presStyleCnt="0">
        <dgm:presLayoutVars>
          <dgm:resizeHandles/>
        </dgm:presLayoutVars>
      </dgm:prSet>
      <dgm:spPr/>
    </dgm:pt>
    <dgm:pt modelId="{A58CFDF7-E7A4-46A2-A987-3DB1A4BBFACD}" type="pres">
      <dgm:prSet presAssocID="{A53557B1-ED1D-4174-A846-38B01DEB30B4}" presName="text" presStyleLbl="node1" presStyleIdx="0" presStyleCnt="6">
        <dgm:presLayoutVars>
          <dgm:bulletEnabled val="1"/>
        </dgm:presLayoutVars>
      </dgm:prSet>
      <dgm:spPr/>
      <dgm:t>
        <a:bodyPr/>
        <a:lstStyle/>
        <a:p>
          <a:endParaRPr lang="en-US"/>
        </a:p>
      </dgm:t>
    </dgm:pt>
    <dgm:pt modelId="{31A17D4B-B9EE-4178-A34C-895B02504686}" type="pres">
      <dgm:prSet presAssocID="{932B9AE6-A772-49C4-9B9E-13846B9D0F65}" presName="space" presStyleCnt="0"/>
      <dgm:spPr/>
    </dgm:pt>
    <dgm:pt modelId="{141A83F1-E878-4AAF-9EB5-2983DE6514FC}" type="pres">
      <dgm:prSet presAssocID="{F721461D-14A1-4990-A372-0E4B94F6BECE}" presName="text" presStyleLbl="node1" presStyleIdx="1" presStyleCnt="6">
        <dgm:presLayoutVars>
          <dgm:bulletEnabled val="1"/>
        </dgm:presLayoutVars>
      </dgm:prSet>
      <dgm:spPr/>
      <dgm:t>
        <a:bodyPr/>
        <a:lstStyle/>
        <a:p>
          <a:endParaRPr lang="en-US"/>
        </a:p>
      </dgm:t>
    </dgm:pt>
    <dgm:pt modelId="{D30E9FE2-0C0F-4CBC-96F0-179CBF0FC265}" type="pres">
      <dgm:prSet presAssocID="{1D5081C2-BB16-4342-A5A0-DC34ECE147B1}" presName="space" presStyleCnt="0"/>
      <dgm:spPr/>
    </dgm:pt>
    <dgm:pt modelId="{05B8964D-C64A-4490-9873-74217953F8D6}" type="pres">
      <dgm:prSet presAssocID="{1105D44C-3FBF-4C4C-83A5-C52B65E9E084}" presName="text" presStyleLbl="node1" presStyleIdx="2" presStyleCnt="6">
        <dgm:presLayoutVars>
          <dgm:bulletEnabled val="1"/>
        </dgm:presLayoutVars>
      </dgm:prSet>
      <dgm:spPr/>
      <dgm:t>
        <a:bodyPr/>
        <a:lstStyle/>
        <a:p>
          <a:endParaRPr lang="en-US"/>
        </a:p>
      </dgm:t>
    </dgm:pt>
    <dgm:pt modelId="{237A1A4C-7A29-4AAB-89DE-01C8DEBD3B89}" type="pres">
      <dgm:prSet presAssocID="{1FE0B24E-31B5-42AA-BB48-AAD957EA5DE2}" presName="space" presStyleCnt="0"/>
      <dgm:spPr/>
    </dgm:pt>
    <dgm:pt modelId="{A4157087-C6C1-4A7D-8E3A-E5C263A347C6}" type="pres">
      <dgm:prSet presAssocID="{9766EAD4-10C3-4545-9161-5B063BF434BB}" presName="text" presStyleLbl="node1" presStyleIdx="3" presStyleCnt="6">
        <dgm:presLayoutVars>
          <dgm:bulletEnabled val="1"/>
        </dgm:presLayoutVars>
      </dgm:prSet>
      <dgm:spPr/>
      <dgm:t>
        <a:bodyPr/>
        <a:lstStyle/>
        <a:p>
          <a:endParaRPr lang="en-US"/>
        </a:p>
      </dgm:t>
    </dgm:pt>
    <dgm:pt modelId="{3385707A-4E30-495A-9377-10058FF4804D}" type="pres">
      <dgm:prSet presAssocID="{4A78FE7B-4975-4840-A1EA-B8301B540B10}" presName="space" presStyleCnt="0"/>
      <dgm:spPr/>
    </dgm:pt>
    <dgm:pt modelId="{2C8700EB-A21A-4580-BC97-EC9FB2E8B24B}" type="pres">
      <dgm:prSet presAssocID="{AB7DF618-6FEE-492D-BB27-1012937CD59C}" presName="text" presStyleLbl="node1" presStyleIdx="4" presStyleCnt="6">
        <dgm:presLayoutVars>
          <dgm:bulletEnabled val="1"/>
        </dgm:presLayoutVars>
      </dgm:prSet>
      <dgm:spPr/>
      <dgm:t>
        <a:bodyPr/>
        <a:lstStyle/>
        <a:p>
          <a:endParaRPr lang="en-US"/>
        </a:p>
      </dgm:t>
    </dgm:pt>
    <dgm:pt modelId="{1FB7EAAC-E46E-4A75-8E27-1667DEA1F4CD}" type="pres">
      <dgm:prSet presAssocID="{1C5D9943-E95E-4EF0-8BE4-217A3D63B3F5}" presName="space" presStyleCnt="0"/>
      <dgm:spPr/>
    </dgm:pt>
    <dgm:pt modelId="{584C788C-F35A-4F4E-9FD0-29690D6C4624}" type="pres">
      <dgm:prSet presAssocID="{D3D9E9E2-9A62-47A2-A09D-DE44EE20482D}" presName="text" presStyleLbl="node1" presStyleIdx="5" presStyleCnt="6">
        <dgm:presLayoutVars>
          <dgm:bulletEnabled val="1"/>
        </dgm:presLayoutVars>
      </dgm:prSet>
      <dgm:spPr/>
      <dgm:t>
        <a:bodyPr/>
        <a:lstStyle/>
        <a:p>
          <a:endParaRPr lang="en-US"/>
        </a:p>
      </dgm:t>
    </dgm:pt>
  </dgm:ptLst>
  <dgm:cxnLst>
    <dgm:cxn modelId="{1E1CCE6F-2F4A-4320-AAEB-3480CBA87A09}" type="presOf" srcId="{AB7DF618-6FEE-492D-BB27-1012937CD59C}" destId="{2C8700EB-A21A-4580-BC97-EC9FB2E8B24B}" srcOrd="0" destOrd="0" presId="urn:diagrams.loki3.com/VaryingWidthList"/>
    <dgm:cxn modelId="{544AE615-5043-455C-B57C-E1BB3221FBC5}" srcId="{E726E956-7F0D-4A06-8A8E-14E0DDA1D745}" destId="{1105D44C-3FBF-4C4C-83A5-C52B65E9E084}" srcOrd="2" destOrd="0" parTransId="{54279402-3A81-497A-9CE6-C5AA11BAB863}" sibTransId="{1FE0B24E-31B5-42AA-BB48-AAD957EA5DE2}"/>
    <dgm:cxn modelId="{15352119-BEC1-473F-8E9E-EF10E9046815}" type="presOf" srcId="{D3D9E9E2-9A62-47A2-A09D-DE44EE20482D}" destId="{584C788C-F35A-4F4E-9FD0-29690D6C4624}" srcOrd="0" destOrd="0" presId="urn:diagrams.loki3.com/VaryingWidthList"/>
    <dgm:cxn modelId="{354AB413-9DC9-4C51-B83F-E81D515429FA}" srcId="{E726E956-7F0D-4A06-8A8E-14E0DDA1D745}" destId="{A53557B1-ED1D-4174-A846-38B01DEB30B4}" srcOrd="0" destOrd="0" parTransId="{96AC2A3C-7391-495B-B05A-C7366A79A213}" sibTransId="{932B9AE6-A772-49C4-9B9E-13846B9D0F65}"/>
    <dgm:cxn modelId="{B4030FE6-33D3-4B06-860E-F394FC110513}" type="presOf" srcId="{F721461D-14A1-4990-A372-0E4B94F6BECE}" destId="{141A83F1-E878-4AAF-9EB5-2983DE6514FC}" srcOrd="0" destOrd="0" presId="urn:diagrams.loki3.com/VaryingWidthList"/>
    <dgm:cxn modelId="{C00AA3FA-FE8B-4CEC-97EE-F2D8D267F022}" type="presOf" srcId="{1105D44C-3FBF-4C4C-83A5-C52B65E9E084}" destId="{05B8964D-C64A-4490-9873-74217953F8D6}" srcOrd="0" destOrd="0" presId="urn:diagrams.loki3.com/VaryingWidthList"/>
    <dgm:cxn modelId="{B81DC22C-2D5F-4F7E-8C3E-47B0C2BEE9FC}" type="presOf" srcId="{9766EAD4-10C3-4545-9161-5B063BF434BB}" destId="{A4157087-C6C1-4A7D-8E3A-E5C263A347C6}" srcOrd="0" destOrd="0" presId="urn:diagrams.loki3.com/VaryingWidthList"/>
    <dgm:cxn modelId="{75881A4F-8D87-40DD-AC5A-6A2D12A1CF17}" type="presOf" srcId="{A53557B1-ED1D-4174-A846-38B01DEB30B4}" destId="{A58CFDF7-E7A4-46A2-A987-3DB1A4BBFACD}" srcOrd="0" destOrd="0" presId="urn:diagrams.loki3.com/VaryingWidthList"/>
    <dgm:cxn modelId="{9B196ADE-CC5A-41AF-BD9F-1CF9253F9124}" type="presOf" srcId="{E726E956-7F0D-4A06-8A8E-14E0DDA1D745}" destId="{40751F02-FE0B-4B63-8135-F1B292B186CB}" srcOrd="0" destOrd="0" presId="urn:diagrams.loki3.com/VaryingWidthList"/>
    <dgm:cxn modelId="{55B5DA7C-8E35-4FDF-B015-8B393B531747}" srcId="{E726E956-7F0D-4A06-8A8E-14E0DDA1D745}" destId="{F721461D-14A1-4990-A372-0E4B94F6BECE}" srcOrd="1" destOrd="0" parTransId="{CA81050D-15B7-4488-8C74-8ADDFBFFAC29}" sibTransId="{1D5081C2-BB16-4342-A5A0-DC34ECE147B1}"/>
    <dgm:cxn modelId="{5B286C2F-8F43-47CA-A0D4-61D9FFA348BC}" srcId="{E726E956-7F0D-4A06-8A8E-14E0DDA1D745}" destId="{AB7DF618-6FEE-492D-BB27-1012937CD59C}" srcOrd="4" destOrd="0" parTransId="{18878D8B-736E-4B90-820F-700B9DE248EE}" sibTransId="{1C5D9943-E95E-4EF0-8BE4-217A3D63B3F5}"/>
    <dgm:cxn modelId="{04FB433E-D7DC-4453-A392-9BF0EDE70DE7}" srcId="{E726E956-7F0D-4A06-8A8E-14E0DDA1D745}" destId="{D3D9E9E2-9A62-47A2-A09D-DE44EE20482D}" srcOrd="5" destOrd="0" parTransId="{7B2DF8B9-3299-4F0B-9F14-C98377569EBF}" sibTransId="{072CB133-F95E-40AC-8E3B-8E8152C32093}"/>
    <dgm:cxn modelId="{10A99257-D224-4B1B-A743-587F7C8AD33D}" srcId="{E726E956-7F0D-4A06-8A8E-14E0DDA1D745}" destId="{9766EAD4-10C3-4545-9161-5B063BF434BB}" srcOrd="3" destOrd="0" parTransId="{A0D8D493-9E3A-4B95-A007-167A8ACF9BDF}" sibTransId="{4A78FE7B-4975-4840-A1EA-B8301B540B10}"/>
    <dgm:cxn modelId="{D2CE944F-F4C6-4B35-84F7-D4DD092E54C8}" type="presParOf" srcId="{40751F02-FE0B-4B63-8135-F1B292B186CB}" destId="{A58CFDF7-E7A4-46A2-A987-3DB1A4BBFACD}" srcOrd="0" destOrd="0" presId="urn:diagrams.loki3.com/VaryingWidthList"/>
    <dgm:cxn modelId="{4AC17469-9152-4A64-B4A3-2C2384BD7A7C}" type="presParOf" srcId="{40751F02-FE0B-4B63-8135-F1B292B186CB}" destId="{31A17D4B-B9EE-4178-A34C-895B02504686}" srcOrd="1" destOrd="0" presId="urn:diagrams.loki3.com/VaryingWidthList"/>
    <dgm:cxn modelId="{ABDC8CBF-4651-475C-B0FA-D3AA8042C537}" type="presParOf" srcId="{40751F02-FE0B-4B63-8135-F1B292B186CB}" destId="{141A83F1-E878-4AAF-9EB5-2983DE6514FC}" srcOrd="2" destOrd="0" presId="urn:diagrams.loki3.com/VaryingWidthList"/>
    <dgm:cxn modelId="{6CB3B5BE-2A29-4D7A-A795-FD2B75D85C6C}" type="presParOf" srcId="{40751F02-FE0B-4B63-8135-F1B292B186CB}" destId="{D30E9FE2-0C0F-4CBC-96F0-179CBF0FC265}" srcOrd="3" destOrd="0" presId="urn:diagrams.loki3.com/VaryingWidthList"/>
    <dgm:cxn modelId="{3BC7905C-22B8-4F00-A8A7-0070C8A525CA}" type="presParOf" srcId="{40751F02-FE0B-4B63-8135-F1B292B186CB}" destId="{05B8964D-C64A-4490-9873-74217953F8D6}" srcOrd="4" destOrd="0" presId="urn:diagrams.loki3.com/VaryingWidthList"/>
    <dgm:cxn modelId="{A68261E4-7F0E-4A5C-B811-581BEC463868}" type="presParOf" srcId="{40751F02-FE0B-4B63-8135-F1B292B186CB}" destId="{237A1A4C-7A29-4AAB-89DE-01C8DEBD3B89}" srcOrd="5" destOrd="0" presId="urn:diagrams.loki3.com/VaryingWidthList"/>
    <dgm:cxn modelId="{42ACFDBD-0E13-40CC-B86E-CB6CEE59B028}" type="presParOf" srcId="{40751F02-FE0B-4B63-8135-F1B292B186CB}" destId="{A4157087-C6C1-4A7D-8E3A-E5C263A347C6}" srcOrd="6" destOrd="0" presId="urn:diagrams.loki3.com/VaryingWidthList"/>
    <dgm:cxn modelId="{986EB47C-EC68-4158-BDCC-B2427F9E84F6}" type="presParOf" srcId="{40751F02-FE0B-4B63-8135-F1B292B186CB}" destId="{3385707A-4E30-495A-9377-10058FF4804D}" srcOrd="7" destOrd="0" presId="urn:diagrams.loki3.com/VaryingWidthList"/>
    <dgm:cxn modelId="{BC9A53EE-B50D-4C8F-B341-76D5A875586B}" type="presParOf" srcId="{40751F02-FE0B-4B63-8135-F1B292B186CB}" destId="{2C8700EB-A21A-4580-BC97-EC9FB2E8B24B}" srcOrd="8" destOrd="0" presId="urn:diagrams.loki3.com/VaryingWidthList"/>
    <dgm:cxn modelId="{F27CEE3D-049E-4BDB-9753-23D453E69A84}" type="presParOf" srcId="{40751F02-FE0B-4B63-8135-F1B292B186CB}" destId="{1FB7EAAC-E46E-4A75-8E27-1667DEA1F4CD}" srcOrd="9" destOrd="0" presId="urn:diagrams.loki3.com/VaryingWidthList"/>
    <dgm:cxn modelId="{DB321FA5-40ED-4440-A814-3F6957BF5BB8}" type="presParOf" srcId="{40751F02-FE0B-4B63-8135-F1B292B186CB}" destId="{584C788C-F35A-4F4E-9FD0-29690D6C4624}" srcOrd="10" destOrd="0" presId="urn:diagrams.loki3.com/VaryingWidthLis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58CFDF7-E7A4-46A2-A987-3DB1A4BBFACD}">
      <dsp:nvSpPr>
        <dsp:cNvPr id="0" name=""/>
        <dsp:cNvSpPr/>
      </dsp:nvSpPr>
      <dsp:spPr>
        <a:xfrm>
          <a:off x="2354000" y="1316"/>
          <a:ext cx="3420000" cy="766343"/>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0" tIns="101600" rIns="101600" bIns="101600" numCol="1" spcCol="1270" anchor="ctr" anchorCtr="0">
          <a:noAutofit/>
        </a:bodyPr>
        <a:lstStyle/>
        <a:p>
          <a:pPr lvl="0" algn="ctr" defTabSz="1778000">
            <a:lnSpc>
              <a:spcPct val="90000"/>
            </a:lnSpc>
            <a:spcBef>
              <a:spcPct val="0"/>
            </a:spcBef>
            <a:spcAft>
              <a:spcPct val="35000"/>
            </a:spcAft>
          </a:pPr>
          <a:r>
            <a:rPr lang="en-US" sz="4000" kern="1200" dirty="0" smtClean="0"/>
            <a:t>Self-Awareness</a:t>
          </a:r>
          <a:endParaRPr lang="en-US" sz="4000" kern="1200" dirty="0"/>
        </a:p>
      </dsp:txBody>
      <dsp:txXfrm>
        <a:off x="2354000" y="1316"/>
        <a:ext cx="3420000" cy="766343"/>
      </dsp:txXfrm>
    </dsp:sp>
    <dsp:sp modelId="{141A83F1-E878-4AAF-9EB5-2983DE6514FC}">
      <dsp:nvSpPr>
        <dsp:cNvPr id="0" name=""/>
        <dsp:cNvSpPr/>
      </dsp:nvSpPr>
      <dsp:spPr>
        <a:xfrm>
          <a:off x="919750" y="805976"/>
          <a:ext cx="6288499" cy="766343"/>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0" tIns="101600" rIns="101600" bIns="101600" numCol="1" spcCol="1270" anchor="ctr" anchorCtr="0">
          <a:noAutofit/>
        </a:bodyPr>
        <a:lstStyle/>
        <a:p>
          <a:pPr lvl="0" algn="ctr" defTabSz="1778000">
            <a:lnSpc>
              <a:spcPct val="90000"/>
            </a:lnSpc>
            <a:spcBef>
              <a:spcPct val="0"/>
            </a:spcBef>
            <a:spcAft>
              <a:spcPct val="35000"/>
            </a:spcAft>
          </a:pPr>
          <a:r>
            <a:rPr lang="en-US" sz="4000" kern="1200" dirty="0" smtClean="0"/>
            <a:t>Self-Care, Support and Safety</a:t>
          </a:r>
        </a:p>
      </dsp:txBody>
      <dsp:txXfrm>
        <a:off x="919750" y="805976"/>
        <a:ext cx="6288499" cy="766343"/>
      </dsp:txXfrm>
    </dsp:sp>
    <dsp:sp modelId="{05B8964D-C64A-4490-9873-74217953F8D6}">
      <dsp:nvSpPr>
        <dsp:cNvPr id="0" name=""/>
        <dsp:cNvSpPr/>
      </dsp:nvSpPr>
      <dsp:spPr>
        <a:xfrm>
          <a:off x="2039000" y="1610636"/>
          <a:ext cx="4050000" cy="766343"/>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0" tIns="101600" rIns="101600" bIns="101600" numCol="1" spcCol="1270" anchor="ctr" anchorCtr="0">
          <a:noAutofit/>
        </a:bodyPr>
        <a:lstStyle/>
        <a:p>
          <a:pPr lvl="0" algn="ctr" defTabSz="1778000">
            <a:lnSpc>
              <a:spcPct val="90000"/>
            </a:lnSpc>
            <a:spcBef>
              <a:spcPct val="0"/>
            </a:spcBef>
            <a:spcAft>
              <a:spcPct val="35000"/>
            </a:spcAft>
          </a:pPr>
          <a:r>
            <a:rPr lang="en-US" sz="4000" kern="1200" dirty="0" smtClean="0"/>
            <a:t>Managing Feelings</a:t>
          </a:r>
          <a:endParaRPr lang="en-US" sz="4000" kern="1200" dirty="0"/>
        </a:p>
      </dsp:txBody>
      <dsp:txXfrm>
        <a:off x="2039000" y="1610636"/>
        <a:ext cx="4050000" cy="766343"/>
      </dsp:txXfrm>
    </dsp:sp>
    <dsp:sp modelId="{A4157087-C6C1-4A7D-8E3A-E5C263A347C6}">
      <dsp:nvSpPr>
        <dsp:cNvPr id="0" name=""/>
        <dsp:cNvSpPr/>
      </dsp:nvSpPr>
      <dsp:spPr>
        <a:xfrm>
          <a:off x="1588999" y="2415297"/>
          <a:ext cx="4950000" cy="766343"/>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0" tIns="101600" rIns="101600" bIns="101600" numCol="1" spcCol="1270" anchor="ctr" anchorCtr="0">
          <a:noAutofit/>
        </a:bodyPr>
        <a:lstStyle/>
        <a:p>
          <a:pPr lvl="0" algn="ctr" defTabSz="1778000">
            <a:lnSpc>
              <a:spcPct val="90000"/>
            </a:lnSpc>
            <a:spcBef>
              <a:spcPct val="0"/>
            </a:spcBef>
            <a:spcAft>
              <a:spcPct val="35000"/>
            </a:spcAft>
          </a:pPr>
          <a:r>
            <a:rPr lang="en-US" sz="4000" kern="1200" dirty="0" smtClean="0"/>
            <a:t>Changing and Growing</a:t>
          </a:r>
          <a:endParaRPr lang="en-US" sz="4000" kern="1200" dirty="0"/>
        </a:p>
      </dsp:txBody>
      <dsp:txXfrm>
        <a:off x="1588999" y="2415297"/>
        <a:ext cx="4950000" cy="766343"/>
      </dsp:txXfrm>
    </dsp:sp>
    <dsp:sp modelId="{2C8700EB-A21A-4580-BC97-EC9FB2E8B24B}">
      <dsp:nvSpPr>
        <dsp:cNvPr id="0" name=""/>
        <dsp:cNvSpPr/>
      </dsp:nvSpPr>
      <dsp:spPr>
        <a:xfrm>
          <a:off x="2133312" y="3219957"/>
          <a:ext cx="3861375" cy="766343"/>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0" tIns="101600" rIns="101600" bIns="101600" numCol="1" spcCol="1270" anchor="ctr" anchorCtr="0">
          <a:noAutofit/>
        </a:bodyPr>
        <a:lstStyle/>
        <a:p>
          <a:pPr lvl="0" algn="ctr" defTabSz="1778000">
            <a:lnSpc>
              <a:spcPct val="90000"/>
            </a:lnSpc>
            <a:spcBef>
              <a:spcPct val="0"/>
            </a:spcBef>
            <a:spcAft>
              <a:spcPct val="35000"/>
            </a:spcAft>
          </a:pPr>
          <a:r>
            <a:rPr lang="en-US" sz="4000" kern="1200" dirty="0" smtClean="0"/>
            <a:t>Healthy </a:t>
          </a:r>
          <a:r>
            <a:rPr lang="en-US" sz="4000" kern="1200" dirty="0" err="1" smtClean="0"/>
            <a:t>LIfestyles</a:t>
          </a:r>
          <a:r>
            <a:rPr lang="en-US" sz="4000" kern="1200" dirty="0" smtClean="0"/>
            <a:t> </a:t>
          </a:r>
          <a:endParaRPr lang="en-US" sz="4000" kern="1200" dirty="0"/>
        </a:p>
      </dsp:txBody>
      <dsp:txXfrm>
        <a:off x="2133312" y="3219957"/>
        <a:ext cx="3861375" cy="766343"/>
      </dsp:txXfrm>
    </dsp:sp>
    <dsp:sp modelId="{584C788C-F35A-4F4E-9FD0-29690D6C4624}">
      <dsp:nvSpPr>
        <dsp:cNvPr id="0" name=""/>
        <dsp:cNvSpPr/>
      </dsp:nvSpPr>
      <dsp:spPr>
        <a:xfrm>
          <a:off x="2039000" y="4024617"/>
          <a:ext cx="4050000" cy="766343"/>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0" tIns="101600" rIns="101600" bIns="101600" numCol="1" spcCol="1270" anchor="ctr" anchorCtr="0">
          <a:noAutofit/>
        </a:bodyPr>
        <a:lstStyle/>
        <a:p>
          <a:pPr lvl="0" algn="ctr" defTabSz="1778000">
            <a:lnSpc>
              <a:spcPct val="90000"/>
            </a:lnSpc>
            <a:spcBef>
              <a:spcPct val="0"/>
            </a:spcBef>
            <a:spcAft>
              <a:spcPct val="35000"/>
            </a:spcAft>
          </a:pPr>
          <a:r>
            <a:rPr lang="en-US" sz="4000" kern="1200" dirty="0" smtClean="0"/>
            <a:t>The World I Live In</a:t>
          </a:r>
          <a:endParaRPr lang="en-US" sz="4000" kern="1200" dirty="0"/>
        </a:p>
      </dsp:txBody>
      <dsp:txXfrm>
        <a:off x="2039000" y="4024617"/>
        <a:ext cx="4050000" cy="766343"/>
      </dsp:txXfrm>
    </dsp:sp>
  </dsp:spTree>
</dsp:drawing>
</file>

<file path=ppt/diagrams/layout1.xml><?xml version="1.0" encoding="utf-8"?>
<dgm:layoutDef xmlns:dgm="http://schemas.openxmlformats.org/drawingml/2006/diagram" xmlns:a="http://schemas.openxmlformats.org/drawingml/2006/main" uniqueId="urn:diagrams.loki3.com/VaryingWidthList">
  <dgm:title val="Varying Width List"/>
  <dgm:desc val="Use for emphasizing items of different weights.  Good for large amounts of Level 1 text.  The width of each shape is independently determined based on its text."/>
  <dgm:catLst>
    <dgm:cat type="list" pri="4160"/>
    <dgm:cat type="officeonline" pri="5000"/>
  </dgm:catLst>
  <dgm:sampData useDef="1">
    <dgm:dataModel>
      <dgm:ptLst/>
      <dgm:bg/>
      <dgm:whole/>
    </dgm:dataModel>
  </dgm:sampData>
  <dgm:styleData useDef="1">
    <dgm:dataModel>
      <dgm:ptLst/>
      <dgm:bg/>
      <dgm:whole/>
    </dgm:dataModel>
  </dgm:styleData>
  <dgm:clrData useDef="1">
    <dgm:dataModel>
      <dgm:ptLst/>
      <dgm:bg/>
      <dgm:whole/>
    </dgm:dataModel>
  </dgm:clrData>
  <dgm:layoutNode name="Name0">
    <dgm:varLst>
      <dgm:resizeHandles/>
    </dgm:varLst>
    <dgm:alg type="lin">
      <dgm:param type="linDir" val="fromT"/>
    </dgm:alg>
    <dgm:shape xmlns:r="http://schemas.openxmlformats.org/officeDocument/2006/relationships" r:blip="">
      <dgm:adjLst/>
    </dgm:shape>
    <dgm:presOf/>
    <dgm:constrLst>
      <dgm:constr type="w" for="ch" forName="text" val="20"/>
      <dgm:constr type="h" for="ch" forName="text" refType="h"/>
      <dgm:constr type="primFontSz" for="ch" forName="text" op="equ" val="65"/>
      <dgm:constr type="h" for="ch" forName="space" refType="h" fact="0.05"/>
    </dgm:constrLst>
    <dgm:forEach name="Name1" axis="ch" ptType="node">
      <dgm:layoutNode name="text" styleLbl="node1">
        <dgm:varLst>
          <dgm:bulletEnabled val="1"/>
        </dgm:varLst>
        <dgm:alg type="tx"/>
        <dgm:shape xmlns:r="http://schemas.openxmlformats.org/officeDocument/2006/relationships" type="rect" r:blip="">
          <dgm:adjLst/>
        </dgm:shape>
        <dgm:presOf axis="desOrSelf" ptType="node"/>
        <dgm:constrLst>
          <dgm:constr type="tMarg" refType="primFontSz" fact="0.2"/>
          <dgm:constr type="bMarg" refType="primFontSz" fact="0.2"/>
          <dgm:constr type="lMarg" refType="primFontSz" fact="0.2"/>
          <dgm:constr type="rMarg" refType="primFontSz" fact="0.2"/>
        </dgm:constrLst>
        <dgm:ruleLst>
          <dgm:rule type="w" val="INF" fact="NaN" max="NaN"/>
          <dgm:rule type="primFontSz" val="5" fact="NaN" max="NaN"/>
        </dgm:ruleLst>
      </dgm:layoutNode>
      <dgm:choose name="Name2">
        <dgm:if name="Name3" axis="par ch" ptType="doc node" func="cnt" op="gte" val="2">
          <dgm:forEach name="Name4" axis="followSib" ptType="sibTrans" cnt="1">
            <dgm:layoutNode name="space">
              <dgm:alg type="sp"/>
              <dgm:shape xmlns:r="http://schemas.openxmlformats.org/officeDocument/2006/relationships" r:blip="">
                <dgm:adjLst/>
              </dgm:shape>
              <dgm:presOf/>
            </dgm:layoutNode>
          </dgm:forEach>
        </dgm:if>
        <dgm:else name="Name5"/>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7863CF-4375-43AE-A133-BA100EA200D3}" type="datetimeFigureOut">
              <a:rPr lang="en-GB" smtClean="0"/>
              <a:t>15/02/2021</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0BF9776-877D-4DF4-BD4C-700C84F58D4B}" type="slidenum">
              <a:rPr lang="en-GB" smtClean="0"/>
              <a:t>‹#›</a:t>
            </a:fld>
            <a:endParaRPr lang="en-GB"/>
          </a:p>
        </p:txBody>
      </p:sp>
    </p:spTree>
    <p:extLst>
      <p:ext uri="{BB962C8B-B14F-4D97-AF65-F5344CB8AC3E}">
        <p14:creationId xmlns:p14="http://schemas.microsoft.com/office/powerpoint/2010/main" val="16321275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Welcome</a:t>
            </a:r>
          </a:p>
          <a:p>
            <a:endParaRPr lang="en-GB" dirty="0" smtClean="0"/>
          </a:p>
          <a:p>
            <a:r>
              <a:rPr lang="en-GB" dirty="0" smtClean="0"/>
              <a:t>Relationships,</a:t>
            </a:r>
            <a:r>
              <a:rPr lang="en-GB" baseline="0" dirty="0" smtClean="0"/>
              <a:t> Sex and Health education </a:t>
            </a:r>
            <a:r>
              <a:rPr lang="en-GB" baseline="0" dirty="0" smtClean="0"/>
              <a:t>is to </a:t>
            </a:r>
            <a:r>
              <a:rPr lang="en-GB" baseline="0" dirty="0" smtClean="0"/>
              <a:t>be made statutory. There is a roll out of the new  curriculum from Sept 2020 until April 2021 when it must be fully in place. Here at St Luke's RSHE is delivered as part of our Personal and Social development curriculum</a:t>
            </a:r>
            <a:endParaRPr lang="en-GB" dirty="0" smtClean="0"/>
          </a:p>
        </p:txBody>
      </p:sp>
      <p:sp>
        <p:nvSpPr>
          <p:cNvPr id="4" name="Slide Number Placeholder 3"/>
          <p:cNvSpPr>
            <a:spLocks noGrp="1"/>
          </p:cNvSpPr>
          <p:nvPr>
            <p:ph type="sldNum" sz="quarter" idx="10"/>
          </p:nvPr>
        </p:nvSpPr>
        <p:spPr/>
        <p:txBody>
          <a:bodyPr/>
          <a:lstStyle/>
          <a:p>
            <a:fld id="{60BF9776-877D-4DF4-BD4C-700C84F58D4B}" type="slidenum">
              <a:rPr lang="en-GB" smtClean="0"/>
              <a:t>1</a:t>
            </a:fld>
            <a:endParaRPr lang="en-GB"/>
          </a:p>
        </p:txBody>
      </p:sp>
    </p:spTree>
    <p:extLst>
      <p:ext uri="{BB962C8B-B14F-4D97-AF65-F5344CB8AC3E}">
        <p14:creationId xmlns:p14="http://schemas.microsoft.com/office/powerpoint/2010/main" val="346854730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The guidance states that pupils will</a:t>
            </a:r>
            <a:r>
              <a:rPr lang="en-GB" baseline="0" dirty="0" smtClean="0"/>
              <a:t> be </a:t>
            </a:r>
            <a:r>
              <a:rPr lang="en-GB" dirty="0" smtClean="0"/>
              <a:t>taught the facts and the law about sex, sexuality, sexual health and gender identity – we will do this in an appropriate and inclusive way and at a timely point.</a:t>
            </a:r>
            <a:r>
              <a:rPr lang="en-GB" baseline="0" dirty="0" smtClean="0"/>
              <a:t> </a:t>
            </a:r>
            <a:endParaRPr lang="en-GB" dirty="0"/>
          </a:p>
        </p:txBody>
      </p:sp>
      <p:sp>
        <p:nvSpPr>
          <p:cNvPr id="4" name="Slide Number Placeholder 3"/>
          <p:cNvSpPr>
            <a:spLocks noGrp="1"/>
          </p:cNvSpPr>
          <p:nvPr>
            <p:ph type="sldNum" sz="quarter" idx="10"/>
          </p:nvPr>
        </p:nvSpPr>
        <p:spPr/>
        <p:txBody>
          <a:bodyPr/>
          <a:lstStyle/>
          <a:p>
            <a:fld id="{60BF9776-877D-4DF4-BD4C-700C84F58D4B}" type="slidenum">
              <a:rPr lang="en-GB" smtClean="0"/>
              <a:t>10</a:t>
            </a:fld>
            <a:endParaRPr lang="en-GB"/>
          </a:p>
        </p:txBody>
      </p:sp>
    </p:spTree>
    <p:extLst>
      <p:ext uri="{BB962C8B-B14F-4D97-AF65-F5344CB8AC3E}">
        <p14:creationId xmlns:p14="http://schemas.microsoft.com/office/powerpoint/2010/main" val="116589422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The government guidance states that LGBT lessons are covered by relationships education,</a:t>
            </a:r>
            <a:r>
              <a:rPr lang="en-GB" baseline="0" dirty="0" smtClean="0"/>
              <a:t> parents can not veto or withdraw their children from these lessons.</a:t>
            </a:r>
          </a:p>
          <a:p>
            <a:r>
              <a:rPr lang="en-GB" baseline="0" dirty="0" smtClean="0"/>
              <a:t>Schools must consult parents about the content of their curriculum – and this is one of the purposes of this </a:t>
            </a:r>
            <a:r>
              <a:rPr lang="en-GB" baseline="0" dirty="0" err="1" smtClean="0"/>
              <a:t>powerpoint</a:t>
            </a:r>
            <a:endParaRPr lang="en-GB" dirty="0"/>
          </a:p>
        </p:txBody>
      </p:sp>
      <p:sp>
        <p:nvSpPr>
          <p:cNvPr id="4" name="Slide Number Placeholder 3"/>
          <p:cNvSpPr>
            <a:spLocks noGrp="1"/>
          </p:cNvSpPr>
          <p:nvPr>
            <p:ph type="sldNum" sz="quarter" idx="10"/>
          </p:nvPr>
        </p:nvSpPr>
        <p:spPr/>
        <p:txBody>
          <a:bodyPr/>
          <a:lstStyle/>
          <a:p>
            <a:fld id="{60BF9776-877D-4DF4-BD4C-700C84F58D4B}" type="slidenum">
              <a:rPr lang="en-GB" smtClean="0"/>
              <a:t>11</a:t>
            </a:fld>
            <a:endParaRPr lang="en-GB"/>
          </a:p>
        </p:txBody>
      </p:sp>
    </p:spTree>
    <p:extLst>
      <p:ext uri="{BB962C8B-B14F-4D97-AF65-F5344CB8AC3E}">
        <p14:creationId xmlns:p14="http://schemas.microsoft.com/office/powerpoint/2010/main" val="194799245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This part is concerned with our curriculum content</a:t>
            </a:r>
            <a:endParaRPr lang="en-GB" dirty="0"/>
          </a:p>
        </p:txBody>
      </p:sp>
      <p:sp>
        <p:nvSpPr>
          <p:cNvPr id="4" name="Slide Number Placeholder 3"/>
          <p:cNvSpPr>
            <a:spLocks noGrp="1"/>
          </p:cNvSpPr>
          <p:nvPr>
            <p:ph type="sldNum" sz="quarter" idx="10"/>
          </p:nvPr>
        </p:nvSpPr>
        <p:spPr/>
        <p:txBody>
          <a:bodyPr/>
          <a:lstStyle/>
          <a:p>
            <a:fld id="{60BF9776-877D-4DF4-BD4C-700C84F58D4B}" type="slidenum">
              <a:rPr lang="en-GB" smtClean="0"/>
              <a:t>12</a:t>
            </a:fld>
            <a:endParaRPr lang="en-GB"/>
          </a:p>
        </p:txBody>
      </p:sp>
    </p:spTree>
    <p:extLst>
      <p:ext uri="{BB962C8B-B14F-4D97-AF65-F5344CB8AC3E}">
        <p14:creationId xmlns:p14="http://schemas.microsoft.com/office/powerpoint/2010/main" val="13927685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When developing our curriculum we considered</a:t>
            </a:r>
            <a:r>
              <a:rPr lang="en-GB" baseline="0" dirty="0" smtClean="0"/>
              <a:t> why it is important for our pupils</a:t>
            </a:r>
          </a:p>
          <a:p>
            <a:r>
              <a:rPr lang="en-GB" baseline="0" dirty="0" smtClean="0"/>
              <a:t>We believe we can cover a huge number of safeguarding, relationships and health aspects</a:t>
            </a:r>
          </a:p>
          <a:p>
            <a:r>
              <a:rPr lang="en-GB" baseline="0" dirty="0" smtClean="0"/>
              <a:t>We know pupils and young people with SEND are at greater risk of abuse and exploitation so it is important that they know how to keep safe</a:t>
            </a:r>
          </a:p>
          <a:p>
            <a:r>
              <a:rPr lang="en-GB" baseline="0" dirty="0" smtClean="0"/>
              <a:t>That they may face barriers to personal and sexual </a:t>
            </a:r>
            <a:r>
              <a:rPr lang="en-GB" baseline="0" dirty="0" err="1" smtClean="0"/>
              <a:t>relationships,Our</a:t>
            </a:r>
            <a:r>
              <a:rPr lang="en-GB" baseline="0" dirty="0" smtClean="0"/>
              <a:t> pupils also need to and deserve to understand what is happening to their bodies and how to deal with changes that occur for example – having a period does not mean you are bleeding to dealt, having a wet dream doesn’t mean you have wet the bed, to expect changes to the way their bodies look and smell. All this is important for </a:t>
            </a:r>
            <a:r>
              <a:rPr lang="en-GB" baseline="0" dirty="0" err="1" smtClean="0"/>
              <a:t>postitive</a:t>
            </a:r>
            <a:r>
              <a:rPr lang="en-GB" baseline="0" dirty="0" smtClean="0"/>
              <a:t> mental well being</a:t>
            </a:r>
          </a:p>
          <a:p>
            <a:endParaRPr lang="en-GB" dirty="0"/>
          </a:p>
        </p:txBody>
      </p:sp>
      <p:sp>
        <p:nvSpPr>
          <p:cNvPr id="4" name="Slide Number Placeholder 3"/>
          <p:cNvSpPr>
            <a:spLocks noGrp="1"/>
          </p:cNvSpPr>
          <p:nvPr>
            <p:ph type="sldNum" sz="quarter" idx="10"/>
          </p:nvPr>
        </p:nvSpPr>
        <p:spPr/>
        <p:txBody>
          <a:bodyPr/>
          <a:lstStyle/>
          <a:p>
            <a:fld id="{60BF9776-877D-4DF4-BD4C-700C84F58D4B}" type="slidenum">
              <a:rPr lang="en-GB" smtClean="0"/>
              <a:t>13</a:t>
            </a:fld>
            <a:endParaRPr lang="en-GB"/>
          </a:p>
        </p:txBody>
      </p:sp>
    </p:spTree>
    <p:extLst>
      <p:ext uri="{BB962C8B-B14F-4D97-AF65-F5344CB8AC3E}">
        <p14:creationId xmlns:p14="http://schemas.microsoft.com/office/powerpoint/2010/main" val="414510053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We</a:t>
            </a:r>
            <a:r>
              <a:rPr lang="en-GB" baseline="0" dirty="0" smtClean="0"/>
              <a:t> have made our curriculum relevant to our pupils</a:t>
            </a:r>
          </a:p>
          <a:p>
            <a:endParaRPr lang="en-GB" dirty="0" smtClean="0"/>
          </a:p>
          <a:p>
            <a:r>
              <a:rPr lang="en-GB" dirty="0" smtClean="0"/>
              <a:t>We have come sat it from a Skills for Life perspective with a focus on skills needed to form positive</a:t>
            </a:r>
            <a:r>
              <a:rPr lang="en-GB" baseline="0" dirty="0" smtClean="0"/>
              <a:t> friendships, relationship and being part of the community</a:t>
            </a:r>
          </a:p>
          <a:p>
            <a:r>
              <a:rPr lang="en-GB" dirty="0" smtClean="0"/>
              <a:t>We want</a:t>
            </a:r>
            <a:r>
              <a:rPr lang="en-GB" baseline="0" dirty="0" smtClean="0"/>
              <a:t> to ensure they have the tools for keeping safe such as knowing about consent, their rights, boundaries and owning their own feeling. We want it to help shape their own personal identity and grow to be the person they wish to be. </a:t>
            </a:r>
          </a:p>
          <a:p>
            <a:endParaRPr lang="en-GB" baseline="0" dirty="0" smtClean="0"/>
          </a:p>
          <a:p>
            <a:r>
              <a:rPr lang="en-GB" baseline="0" dirty="0" smtClean="0"/>
              <a:t>As well as usual lessons we shall embed much of the learning in informal opportunities </a:t>
            </a:r>
            <a:r>
              <a:rPr lang="en-GB" baseline="0" dirty="0" err="1" smtClean="0"/>
              <a:t>ie</a:t>
            </a:r>
            <a:r>
              <a:rPr lang="en-GB" baseline="0" dirty="0" smtClean="0"/>
              <a:t> queueing, waiting turns, sharing, care routines, discussion so pupils can practice and embed skills</a:t>
            </a:r>
          </a:p>
        </p:txBody>
      </p:sp>
      <p:sp>
        <p:nvSpPr>
          <p:cNvPr id="4" name="Slide Number Placeholder 3"/>
          <p:cNvSpPr>
            <a:spLocks noGrp="1"/>
          </p:cNvSpPr>
          <p:nvPr>
            <p:ph type="sldNum" sz="quarter" idx="10"/>
          </p:nvPr>
        </p:nvSpPr>
        <p:spPr/>
        <p:txBody>
          <a:bodyPr/>
          <a:lstStyle/>
          <a:p>
            <a:fld id="{60BF9776-877D-4DF4-BD4C-700C84F58D4B}" type="slidenum">
              <a:rPr lang="en-GB" smtClean="0"/>
              <a:t>14</a:t>
            </a:fld>
            <a:endParaRPr lang="en-GB"/>
          </a:p>
        </p:txBody>
      </p:sp>
    </p:spTree>
    <p:extLst>
      <p:ext uri="{BB962C8B-B14F-4D97-AF65-F5344CB8AC3E}">
        <p14:creationId xmlns:p14="http://schemas.microsoft.com/office/powerpoint/2010/main" val="407348876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We</a:t>
            </a:r>
            <a:r>
              <a:rPr lang="en-GB" baseline="0" dirty="0" smtClean="0"/>
              <a:t> feel relationships is a key part of our curriculum for safe guarding and mental health reasons</a:t>
            </a:r>
            <a:endParaRPr lang="en-GB" dirty="0"/>
          </a:p>
        </p:txBody>
      </p:sp>
      <p:sp>
        <p:nvSpPr>
          <p:cNvPr id="4" name="Slide Number Placeholder 3"/>
          <p:cNvSpPr>
            <a:spLocks noGrp="1"/>
          </p:cNvSpPr>
          <p:nvPr>
            <p:ph type="sldNum" sz="quarter" idx="10"/>
          </p:nvPr>
        </p:nvSpPr>
        <p:spPr/>
        <p:txBody>
          <a:bodyPr/>
          <a:lstStyle/>
          <a:p>
            <a:fld id="{60BF9776-877D-4DF4-BD4C-700C84F58D4B}" type="slidenum">
              <a:rPr lang="en-GB" smtClean="0"/>
              <a:t>15</a:t>
            </a:fld>
            <a:endParaRPr lang="en-GB"/>
          </a:p>
        </p:txBody>
      </p:sp>
    </p:spTree>
    <p:extLst>
      <p:ext uri="{BB962C8B-B14F-4D97-AF65-F5344CB8AC3E}">
        <p14:creationId xmlns:p14="http://schemas.microsoft.com/office/powerpoint/2010/main" val="330160872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This part is concerned with our curriculum content</a:t>
            </a:r>
            <a:endParaRPr lang="en-GB" dirty="0"/>
          </a:p>
        </p:txBody>
      </p:sp>
      <p:sp>
        <p:nvSpPr>
          <p:cNvPr id="4" name="Slide Number Placeholder 3"/>
          <p:cNvSpPr>
            <a:spLocks noGrp="1"/>
          </p:cNvSpPr>
          <p:nvPr>
            <p:ph type="sldNum" sz="quarter" idx="10"/>
          </p:nvPr>
        </p:nvSpPr>
        <p:spPr/>
        <p:txBody>
          <a:bodyPr/>
          <a:lstStyle/>
          <a:p>
            <a:fld id="{60BF9776-877D-4DF4-BD4C-700C84F58D4B}" type="slidenum">
              <a:rPr lang="en-GB" smtClean="0"/>
              <a:t>16</a:t>
            </a:fld>
            <a:endParaRPr lang="en-GB"/>
          </a:p>
        </p:txBody>
      </p:sp>
    </p:spTree>
    <p:extLst>
      <p:ext uri="{BB962C8B-B14F-4D97-AF65-F5344CB8AC3E}">
        <p14:creationId xmlns:p14="http://schemas.microsoft.com/office/powerpoint/2010/main" val="304626239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We have subdivided our RSE curriculum in to 6 areas:</a:t>
            </a:r>
          </a:p>
          <a:p>
            <a:r>
              <a:rPr lang="en-GB" dirty="0" smtClean="0"/>
              <a:t>Family and relationships, friendships, bullying,</a:t>
            </a:r>
            <a:r>
              <a:rPr lang="en-GB" baseline="0" dirty="0" smtClean="0"/>
              <a:t> online and media, consent, and the human body</a:t>
            </a:r>
            <a:endParaRPr lang="en-GB" dirty="0"/>
          </a:p>
        </p:txBody>
      </p:sp>
      <p:sp>
        <p:nvSpPr>
          <p:cNvPr id="4" name="Slide Number Placeholder 3"/>
          <p:cNvSpPr>
            <a:spLocks noGrp="1"/>
          </p:cNvSpPr>
          <p:nvPr>
            <p:ph type="sldNum" sz="quarter" idx="10"/>
          </p:nvPr>
        </p:nvSpPr>
        <p:spPr/>
        <p:txBody>
          <a:bodyPr/>
          <a:lstStyle/>
          <a:p>
            <a:fld id="{60BF9776-877D-4DF4-BD4C-700C84F58D4B}" type="slidenum">
              <a:rPr lang="en-GB" smtClean="0"/>
              <a:t>17</a:t>
            </a:fld>
            <a:endParaRPr lang="en-GB"/>
          </a:p>
        </p:txBody>
      </p:sp>
    </p:spTree>
    <p:extLst>
      <p:ext uri="{BB962C8B-B14F-4D97-AF65-F5344CB8AC3E}">
        <p14:creationId xmlns:p14="http://schemas.microsoft.com/office/powerpoint/2010/main" val="161486912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The next few slides show the content of our topic areas</a:t>
            </a:r>
            <a:endParaRPr lang="en-GB" dirty="0"/>
          </a:p>
        </p:txBody>
      </p:sp>
      <p:sp>
        <p:nvSpPr>
          <p:cNvPr id="4" name="Slide Number Placeholder 3"/>
          <p:cNvSpPr>
            <a:spLocks noGrp="1"/>
          </p:cNvSpPr>
          <p:nvPr>
            <p:ph type="sldNum" sz="quarter" idx="10"/>
          </p:nvPr>
        </p:nvSpPr>
        <p:spPr/>
        <p:txBody>
          <a:bodyPr/>
          <a:lstStyle/>
          <a:p>
            <a:fld id="{60BF9776-877D-4DF4-BD4C-700C84F58D4B}" type="slidenum">
              <a:rPr lang="en-GB" smtClean="0"/>
              <a:t>18</a:t>
            </a:fld>
            <a:endParaRPr lang="en-GB"/>
          </a:p>
        </p:txBody>
      </p:sp>
    </p:spTree>
    <p:extLst>
      <p:ext uri="{BB962C8B-B14F-4D97-AF65-F5344CB8AC3E}">
        <p14:creationId xmlns:p14="http://schemas.microsoft.com/office/powerpoint/2010/main" val="267954824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The next few slides show the content of our topic areas</a:t>
            </a:r>
            <a:endParaRPr lang="en-GB" dirty="0"/>
          </a:p>
        </p:txBody>
      </p:sp>
      <p:sp>
        <p:nvSpPr>
          <p:cNvPr id="4" name="Slide Number Placeholder 3"/>
          <p:cNvSpPr>
            <a:spLocks noGrp="1"/>
          </p:cNvSpPr>
          <p:nvPr>
            <p:ph type="sldNum" sz="quarter" idx="10"/>
          </p:nvPr>
        </p:nvSpPr>
        <p:spPr/>
        <p:txBody>
          <a:bodyPr/>
          <a:lstStyle/>
          <a:p>
            <a:fld id="{60BF9776-877D-4DF4-BD4C-700C84F58D4B}" type="slidenum">
              <a:rPr lang="en-GB" smtClean="0"/>
              <a:t>19</a:t>
            </a:fld>
            <a:endParaRPr lang="en-GB"/>
          </a:p>
        </p:txBody>
      </p:sp>
    </p:spTree>
    <p:extLst>
      <p:ext uri="{BB962C8B-B14F-4D97-AF65-F5344CB8AC3E}">
        <p14:creationId xmlns:p14="http://schemas.microsoft.com/office/powerpoint/2010/main" val="20452641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Meet the team</a:t>
            </a:r>
          </a:p>
          <a:p>
            <a:endParaRPr lang="en-GB" dirty="0" smtClean="0"/>
          </a:p>
          <a:p>
            <a:r>
              <a:rPr lang="en-GB" dirty="0" smtClean="0"/>
              <a:t>Mrs</a:t>
            </a:r>
            <a:r>
              <a:rPr lang="en-GB" baseline="0" dirty="0" smtClean="0"/>
              <a:t> Andrew is our SENCO and lead for interventions, Mr Pollard is our Safe Guarding and Mental health Lead, Ms Blackman is the teacher of Starlings and Mrs roper is our Transitions co-ordinator and careers lead</a:t>
            </a:r>
            <a:endParaRPr lang="en-GB" dirty="0"/>
          </a:p>
        </p:txBody>
      </p:sp>
      <p:sp>
        <p:nvSpPr>
          <p:cNvPr id="4" name="Slide Number Placeholder 3"/>
          <p:cNvSpPr>
            <a:spLocks noGrp="1"/>
          </p:cNvSpPr>
          <p:nvPr>
            <p:ph type="sldNum" sz="quarter" idx="10"/>
          </p:nvPr>
        </p:nvSpPr>
        <p:spPr/>
        <p:txBody>
          <a:bodyPr/>
          <a:lstStyle/>
          <a:p>
            <a:fld id="{60BF9776-877D-4DF4-BD4C-700C84F58D4B}" type="slidenum">
              <a:rPr lang="en-GB" smtClean="0"/>
              <a:t>2</a:t>
            </a:fld>
            <a:endParaRPr lang="en-GB"/>
          </a:p>
        </p:txBody>
      </p:sp>
    </p:spTree>
    <p:extLst>
      <p:ext uri="{BB962C8B-B14F-4D97-AF65-F5344CB8AC3E}">
        <p14:creationId xmlns:p14="http://schemas.microsoft.com/office/powerpoint/2010/main" val="195669135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The next few slides show the content of our topic areas</a:t>
            </a:r>
            <a:endParaRPr lang="en-GB" dirty="0"/>
          </a:p>
        </p:txBody>
      </p:sp>
      <p:sp>
        <p:nvSpPr>
          <p:cNvPr id="4" name="Slide Number Placeholder 3"/>
          <p:cNvSpPr>
            <a:spLocks noGrp="1"/>
          </p:cNvSpPr>
          <p:nvPr>
            <p:ph type="sldNum" sz="quarter" idx="10"/>
          </p:nvPr>
        </p:nvSpPr>
        <p:spPr/>
        <p:txBody>
          <a:bodyPr/>
          <a:lstStyle/>
          <a:p>
            <a:fld id="{60BF9776-877D-4DF4-BD4C-700C84F58D4B}" type="slidenum">
              <a:rPr lang="en-GB" smtClean="0"/>
              <a:t>20</a:t>
            </a:fld>
            <a:endParaRPr lang="en-GB"/>
          </a:p>
        </p:txBody>
      </p:sp>
    </p:spTree>
    <p:extLst>
      <p:ext uri="{BB962C8B-B14F-4D97-AF65-F5344CB8AC3E}">
        <p14:creationId xmlns:p14="http://schemas.microsoft.com/office/powerpoint/2010/main" val="150452630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The next few slides show the content of our topic areas</a:t>
            </a:r>
            <a:endParaRPr lang="en-GB" dirty="0"/>
          </a:p>
        </p:txBody>
      </p:sp>
      <p:sp>
        <p:nvSpPr>
          <p:cNvPr id="4" name="Slide Number Placeholder 3"/>
          <p:cNvSpPr>
            <a:spLocks noGrp="1"/>
          </p:cNvSpPr>
          <p:nvPr>
            <p:ph type="sldNum" sz="quarter" idx="10"/>
          </p:nvPr>
        </p:nvSpPr>
        <p:spPr/>
        <p:txBody>
          <a:bodyPr/>
          <a:lstStyle/>
          <a:p>
            <a:fld id="{60BF9776-877D-4DF4-BD4C-700C84F58D4B}" type="slidenum">
              <a:rPr lang="en-GB" smtClean="0"/>
              <a:t>21</a:t>
            </a:fld>
            <a:endParaRPr lang="en-GB"/>
          </a:p>
        </p:txBody>
      </p:sp>
    </p:spTree>
    <p:extLst>
      <p:ext uri="{BB962C8B-B14F-4D97-AF65-F5344CB8AC3E}">
        <p14:creationId xmlns:p14="http://schemas.microsoft.com/office/powerpoint/2010/main" val="343957393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The next few slides show the content of our topic areas</a:t>
            </a:r>
            <a:endParaRPr lang="en-GB" dirty="0"/>
          </a:p>
        </p:txBody>
      </p:sp>
      <p:sp>
        <p:nvSpPr>
          <p:cNvPr id="4" name="Slide Number Placeholder 3"/>
          <p:cNvSpPr>
            <a:spLocks noGrp="1"/>
          </p:cNvSpPr>
          <p:nvPr>
            <p:ph type="sldNum" sz="quarter" idx="10"/>
          </p:nvPr>
        </p:nvSpPr>
        <p:spPr/>
        <p:txBody>
          <a:bodyPr/>
          <a:lstStyle/>
          <a:p>
            <a:fld id="{60BF9776-877D-4DF4-BD4C-700C84F58D4B}" type="slidenum">
              <a:rPr lang="en-GB" smtClean="0"/>
              <a:t>22</a:t>
            </a:fld>
            <a:endParaRPr lang="en-GB"/>
          </a:p>
        </p:txBody>
      </p:sp>
    </p:spTree>
    <p:extLst>
      <p:ext uri="{BB962C8B-B14F-4D97-AF65-F5344CB8AC3E}">
        <p14:creationId xmlns:p14="http://schemas.microsoft.com/office/powerpoint/2010/main" val="421112875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The next few slides show the content of our topic areas</a:t>
            </a:r>
            <a:endParaRPr lang="en-GB" dirty="0"/>
          </a:p>
        </p:txBody>
      </p:sp>
      <p:sp>
        <p:nvSpPr>
          <p:cNvPr id="4" name="Slide Number Placeholder 3"/>
          <p:cNvSpPr>
            <a:spLocks noGrp="1"/>
          </p:cNvSpPr>
          <p:nvPr>
            <p:ph type="sldNum" sz="quarter" idx="10"/>
          </p:nvPr>
        </p:nvSpPr>
        <p:spPr/>
        <p:txBody>
          <a:bodyPr/>
          <a:lstStyle/>
          <a:p>
            <a:fld id="{60BF9776-877D-4DF4-BD4C-700C84F58D4B}" type="slidenum">
              <a:rPr lang="en-GB" smtClean="0"/>
              <a:t>23</a:t>
            </a:fld>
            <a:endParaRPr lang="en-GB"/>
          </a:p>
        </p:txBody>
      </p:sp>
    </p:spTree>
    <p:extLst>
      <p:ext uri="{BB962C8B-B14F-4D97-AF65-F5344CB8AC3E}">
        <p14:creationId xmlns:p14="http://schemas.microsoft.com/office/powerpoint/2010/main" val="194534009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The next few slides show the content of our topic areas</a:t>
            </a:r>
            <a:endParaRPr lang="en-GB" dirty="0"/>
          </a:p>
        </p:txBody>
      </p:sp>
      <p:sp>
        <p:nvSpPr>
          <p:cNvPr id="4" name="Slide Number Placeholder 3"/>
          <p:cNvSpPr>
            <a:spLocks noGrp="1"/>
          </p:cNvSpPr>
          <p:nvPr>
            <p:ph type="sldNum" sz="quarter" idx="10"/>
          </p:nvPr>
        </p:nvSpPr>
        <p:spPr/>
        <p:txBody>
          <a:bodyPr/>
          <a:lstStyle/>
          <a:p>
            <a:fld id="{60BF9776-877D-4DF4-BD4C-700C84F58D4B}" type="slidenum">
              <a:rPr lang="en-GB" smtClean="0"/>
              <a:t>24</a:t>
            </a:fld>
            <a:endParaRPr lang="en-GB"/>
          </a:p>
        </p:txBody>
      </p:sp>
    </p:spTree>
    <p:extLst>
      <p:ext uri="{BB962C8B-B14F-4D97-AF65-F5344CB8AC3E}">
        <p14:creationId xmlns:p14="http://schemas.microsoft.com/office/powerpoint/2010/main" val="40380554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The curriculum was due to start in Sept 2020 but due to </a:t>
            </a:r>
            <a:r>
              <a:rPr lang="en-GB" dirty="0" err="1" smtClean="0"/>
              <a:t>covid</a:t>
            </a:r>
            <a:r>
              <a:rPr lang="en-GB" dirty="0" smtClean="0"/>
              <a:t> the government has decided to implement a roll out of the curriculum so that it is place by April 2021.</a:t>
            </a:r>
          </a:p>
          <a:p>
            <a:endParaRPr lang="en-GB" dirty="0" smtClean="0"/>
          </a:p>
          <a:p>
            <a:r>
              <a:rPr lang="en-GB" dirty="0" smtClean="0"/>
              <a:t>The Curriculum stated that Relationships and Health education must be taught  in primary schools and</a:t>
            </a:r>
            <a:r>
              <a:rPr lang="en-GB" baseline="0" dirty="0" smtClean="0"/>
              <a:t>  it is advised that primary schools teach Sex education</a:t>
            </a:r>
          </a:p>
          <a:p>
            <a:endParaRPr lang="en-GB" baseline="0" dirty="0" smtClean="0"/>
          </a:p>
          <a:p>
            <a:r>
              <a:rPr lang="en-GB" baseline="0" dirty="0" smtClean="0"/>
              <a:t>Relationship, sex and health education is to be taught by secondary schools</a:t>
            </a:r>
          </a:p>
          <a:p>
            <a:r>
              <a:rPr lang="en-GB" baseline="0" dirty="0" smtClean="0"/>
              <a:t>This advice is for all schools including special educational needs schools like St Luke's</a:t>
            </a:r>
            <a:endParaRPr lang="en-GB" dirty="0"/>
          </a:p>
        </p:txBody>
      </p:sp>
      <p:sp>
        <p:nvSpPr>
          <p:cNvPr id="4" name="Slide Number Placeholder 3"/>
          <p:cNvSpPr>
            <a:spLocks noGrp="1"/>
          </p:cNvSpPr>
          <p:nvPr>
            <p:ph type="sldNum" sz="quarter" idx="10"/>
          </p:nvPr>
        </p:nvSpPr>
        <p:spPr/>
        <p:txBody>
          <a:bodyPr/>
          <a:lstStyle/>
          <a:p>
            <a:fld id="{60BF9776-877D-4DF4-BD4C-700C84F58D4B}" type="slidenum">
              <a:rPr lang="en-GB" smtClean="0"/>
              <a:t>3</a:t>
            </a:fld>
            <a:endParaRPr lang="en-GB"/>
          </a:p>
        </p:txBody>
      </p:sp>
    </p:spTree>
    <p:extLst>
      <p:ext uri="{BB962C8B-B14F-4D97-AF65-F5344CB8AC3E}">
        <p14:creationId xmlns:p14="http://schemas.microsoft.com/office/powerpoint/2010/main" val="19183044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This is our opportunity to tell you about what the new statutory guidance states must happen</a:t>
            </a:r>
            <a:endParaRPr lang="en-GB" dirty="0"/>
          </a:p>
        </p:txBody>
      </p:sp>
      <p:sp>
        <p:nvSpPr>
          <p:cNvPr id="4" name="Slide Number Placeholder 3"/>
          <p:cNvSpPr>
            <a:spLocks noGrp="1"/>
          </p:cNvSpPr>
          <p:nvPr>
            <p:ph type="sldNum" sz="quarter" idx="10"/>
          </p:nvPr>
        </p:nvSpPr>
        <p:spPr/>
        <p:txBody>
          <a:bodyPr/>
          <a:lstStyle/>
          <a:p>
            <a:fld id="{60BF9776-877D-4DF4-BD4C-700C84F58D4B}" type="slidenum">
              <a:rPr lang="en-GB" smtClean="0"/>
              <a:t>4</a:t>
            </a:fld>
            <a:endParaRPr lang="en-GB"/>
          </a:p>
        </p:txBody>
      </p:sp>
    </p:spTree>
    <p:extLst>
      <p:ext uri="{BB962C8B-B14F-4D97-AF65-F5344CB8AC3E}">
        <p14:creationId xmlns:p14="http://schemas.microsoft.com/office/powerpoint/2010/main" val="19725983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the government has stated that the above areas need to be covered in primary schools for the relationships part of the curriculum</a:t>
            </a:r>
            <a:endParaRPr lang="en-GB" dirty="0"/>
          </a:p>
        </p:txBody>
      </p:sp>
      <p:sp>
        <p:nvSpPr>
          <p:cNvPr id="4" name="Slide Number Placeholder 3"/>
          <p:cNvSpPr>
            <a:spLocks noGrp="1"/>
          </p:cNvSpPr>
          <p:nvPr>
            <p:ph type="sldNum" sz="quarter" idx="10"/>
          </p:nvPr>
        </p:nvSpPr>
        <p:spPr/>
        <p:txBody>
          <a:bodyPr/>
          <a:lstStyle/>
          <a:p>
            <a:fld id="{60BF9776-877D-4DF4-BD4C-700C84F58D4B}" type="slidenum">
              <a:rPr lang="en-GB" smtClean="0"/>
              <a:t>5</a:t>
            </a:fld>
            <a:endParaRPr lang="en-GB"/>
          </a:p>
        </p:txBody>
      </p:sp>
    </p:spTree>
    <p:extLst>
      <p:ext uri="{BB962C8B-B14F-4D97-AF65-F5344CB8AC3E}">
        <p14:creationId xmlns:p14="http://schemas.microsoft.com/office/powerpoint/2010/main" val="311477135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It is very similar for secondary school with the addition of sex education</a:t>
            </a:r>
            <a:endParaRPr lang="en-GB" dirty="0"/>
          </a:p>
        </p:txBody>
      </p:sp>
      <p:sp>
        <p:nvSpPr>
          <p:cNvPr id="4" name="Slide Number Placeholder 3"/>
          <p:cNvSpPr>
            <a:spLocks noGrp="1"/>
          </p:cNvSpPr>
          <p:nvPr>
            <p:ph type="sldNum" sz="quarter" idx="10"/>
          </p:nvPr>
        </p:nvSpPr>
        <p:spPr/>
        <p:txBody>
          <a:bodyPr/>
          <a:lstStyle/>
          <a:p>
            <a:fld id="{60BF9776-877D-4DF4-BD4C-700C84F58D4B}" type="slidenum">
              <a:rPr lang="en-GB" smtClean="0"/>
              <a:t>6</a:t>
            </a:fld>
            <a:endParaRPr lang="en-GB"/>
          </a:p>
        </p:txBody>
      </p:sp>
    </p:spTree>
    <p:extLst>
      <p:ext uri="{BB962C8B-B14F-4D97-AF65-F5344CB8AC3E}">
        <p14:creationId xmlns:p14="http://schemas.microsoft.com/office/powerpoint/2010/main" val="9674268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Health education was been split into 8 themes – This covers both physical</a:t>
            </a:r>
            <a:r>
              <a:rPr lang="en-GB" baseline="0" dirty="0" smtClean="0"/>
              <a:t> health and mental wellbeing</a:t>
            </a:r>
            <a:endParaRPr lang="en-GB" dirty="0"/>
          </a:p>
        </p:txBody>
      </p:sp>
      <p:sp>
        <p:nvSpPr>
          <p:cNvPr id="4" name="Slide Number Placeholder 3"/>
          <p:cNvSpPr>
            <a:spLocks noGrp="1"/>
          </p:cNvSpPr>
          <p:nvPr>
            <p:ph type="sldNum" sz="quarter" idx="10"/>
          </p:nvPr>
        </p:nvSpPr>
        <p:spPr/>
        <p:txBody>
          <a:bodyPr/>
          <a:lstStyle/>
          <a:p>
            <a:fld id="{60BF9776-877D-4DF4-BD4C-700C84F58D4B}" type="slidenum">
              <a:rPr lang="en-GB" smtClean="0"/>
              <a:t>7</a:t>
            </a:fld>
            <a:endParaRPr lang="en-GB"/>
          </a:p>
        </p:txBody>
      </p:sp>
    </p:spTree>
    <p:extLst>
      <p:ext uri="{BB962C8B-B14F-4D97-AF65-F5344CB8AC3E}">
        <p14:creationId xmlns:p14="http://schemas.microsoft.com/office/powerpoint/2010/main" val="55618396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All</a:t>
            </a:r>
            <a:r>
              <a:rPr lang="en-GB" baseline="0" dirty="0" smtClean="0"/>
              <a:t> these areas from the previous 3 slides are statutory and parents cannot withdraw their children, children can not be withdrawn from the areas that are covered by the statutory science curriculum</a:t>
            </a:r>
            <a:endParaRPr lang="en-GB" dirty="0"/>
          </a:p>
        </p:txBody>
      </p:sp>
      <p:sp>
        <p:nvSpPr>
          <p:cNvPr id="4" name="Slide Number Placeholder 3"/>
          <p:cNvSpPr>
            <a:spLocks noGrp="1"/>
          </p:cNvSpPr>
          <p:nvPr>
            <p:ph type="sldNum" sz="quarter" idx="10"/>
          </p:nvPr>
        </p:nvSpPr>
        <p:spPr/>
        <p:txBody>
          <a:bodyPr/>
          <a:lstStyle/>
          <a:p>
            <a:fld id="{60BF9776-877D-4DF4-BD4C-700C84F58D4B}" type="slidenum">
              <a:rPr lang="en-GB" smtClean="0"/>
              <a:t>8</a:t>
            </a:fld>
            <a:endParaRPr lang="en-GB"/>
          </a:p>
        </p:txBody>
      </p:sp>
    </p:spTree>
    <p:extLst>
      <p:ext uri="{BB962C8B-B14F-4D97-AF65-F5344CB8AC3E}">
        <p14:creationId xmlns:p14="http://schemas.microsoft.com/office/powerpoint/2010/main" val="38960071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Parents can withdraw their children from some or all of the education that is delivered as part of this curriculum, but they cannot withdraw them from the sex</a:t>
            </a:r>
            <a:r>
              <a:rPr lang="en-GB" baseline="0" dirty="0" smtClean="0"/>
              <a:t> education that is part of the science curriculum. This right is transferred to that of the child during the 3</a:t>
            </a:r>
            <a:r>
              <a:rPr lang="en-GB" baseline="30000" dirty="0" smtClean="0"/>
              <a:t>rd</a:t>
            </a:r>
            <a:r>
              <a:rPr lang="en-GB" baseline="0" dirty="0" smtClean="0"/>
              <a:t> term before their 16</a:t>
            </a:r>
            <a:r>
              <a:rPr lang="en-GB" baseline="30000" dirty="0" smtClean="0"/>
              <a:t>th</a:t>
            </a:r>
            <a:r>
              <a:rPr lang="en-GB" baseline="0" dirty="0" smtClean="0"/>
              <a:t> birthday, or when they are 15. It is the school responsibility to ensure they have access to teaching and learning that enables them catch up with their peers.</a:t>
            </a:r>
          </a:p>
          <a:p>
            <a:endParaRPr lang="en-GB" baseline="0" dirty="0" smtClean="0"/>
          </a:p>
          <a:p>
            <a:r>
              <a:rPr lang="en-GB" baseline="0" dirty="0" smtClean="0"/>
              <a:t>At St Luke’s we do not teach sex education that goes beyond the national curriculum for science</a:t>
            </a:r>
            <a:endParaRPr lang="en-GB" dirty="0"/>
          </a:p>
        </p:txBody>
      </p:sp>
      <p:sp>
        <p:nvSpPr>
          <p:cNvPr id="4" name="Slide Number Placeholder 3"/>
          <p:cNvSpPr>
            <a:spLocks noGrp="1"/>
          </p:cNvSpPr>
          <p:nvPr>
            <p:ph type="sldNum" sz="quarter" idx="10"/>
          </p:nvPr>
        </p:nvSpPr>
        <p:spPr/>
        <p:txBody>
          <a:bodyPr/>
          <a:lstStyle/>
          <a:p>
            <a:fld id="{60BF9776-877D-4DF4-BD4C-700C84F58D4B}" type="slidenum">
              <a:rPr lang="en-GB" smtClean="0"/>
              <a:t>9</a:t>
            </a:fld>
            <a:endParaRPr lang="en-GB"/>
          </a:p>
        </p:txBody>
      </p:sp>
    </p:spTree>
    <p:extLst>
      <p:ext uri="{BB962C8B-B14F-4D97-AF65-F5344CB8AC3E}">
        <p14:creationId xmlns:p14="http://schemas.microsoft.com/office/powerpoint/2010/main" val="29691229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10CAA4F4-65B8-4AAF-8486-C328A1E324CB}" type="datetimeFigureOut">
              <a:rPr lang="en-GB" smtClean="0"/>
              <a:t>15/02/2021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95E9A39-F154-4E62-89CF-F236914E1239}" type="slidenum">
              <a:rPr lang="en-GB" smtClean="0"/>
              <a:t>‹#›</a:t>
            </a:fld>
            <a:endParaRPr lang="en-GB"/>
          </a:p>
        </p:txBody>
      </p:sp>
    </p:spTree>
    <p:extLst>
      <p:ext uri="{BB962C8B-B14F-4D97-AF65-F5344CB8AC3E}">
        <p14:creationId xmlns:p14="http://schemas.microsoft.com/office/powerpoint/2010/main" val="35322712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0CAA4F4-65B8-4AAF-8486-C328A1E324CB}" type="datetimeFigureOut">
              <a:rPr lang="en-GB" smtClean="0"/>
              <a:t>15/02/2021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95E9A39-F154-4E62-89CF-F236914E1239}" type="slidenum">
              <a:rPr lang="en-GB" smtClean="0"/>
              <a:t>‹#›</a:t>
            </a:fld>
            <a:endParaRPr lang="en-GB"/>
          </a:p>
        </p:txBody>
      </p:sp>
    </p:spTree>
    <p:extLst>
      <p:ext uri="{BB962C8B-B14F-4D97-AF65-F5344CB8AC3E}">
        <p14:creationId xmlns:p14="http://schemas.microsoft.com/office/powerpoint/2010/main" val="15243314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0CAA4F4-65B8-4AAF-8486-C328A1E324CB}" type="datetimeFigureOut">
              <a:rPr lang="en-GB" smtClean="0"/>
              <a:t>15/02/2021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95E9A39-F154-4E62-89CF-F236914E1239}" type="slidenum">
              <a:rPr lang="en-GB" smtClean="0"/>
              <a:t>‹#›</a:t>
            </a:fld>
            <a:endParaRPr lang="en-GB"/>
          </a:p>
        </p:txBody>
      </p:sp>
    </p:spTree>
    <p:extLst>
      <p:ext uri="{BB962C8B-B14F-4D97-AF65-F5344CB8AC3E}">
        <p14:creationId xmlns:p14="http://schemas.microsoft.com/office/powerpoint/2010/main" val="35414101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0CAA4F4-65B8-4AAF-8486-C328A1E324CB}" type="datetimeFigureOut">
              <a:rPr lang="en-GB" smtClean="0"/>
              <a:t>15/02/2021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95E9A39-F154-4E62-89CF-F236914E1239}" type="slidenum">
              <a:rPr lang="en-GB" smtClean="0"/>
              <a:t>‹#›</a:t>
            </a:fld>
            <a:endParaRPr lang="en-GB"/>
          </a:p>
        </p:txBody>
      </p:sp>
    </p:spTree>
    <p:extLst>
      <p:ext uri="{BB962C8B-B14F-4D97-AF65-F5344CB8AC3E}">
        <p14:creationId xmlns:p14="http://schemas.microsoft.com/office/powerpoint/2010/main" val="11652533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0CAA4F4-65B8-4AAF-8486-C328A1E324CB}" type="datetimeFigureOut">
              <a:rPr lang="en-GB" smtClean="0"/>
              <a:t>15/02/2021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95E9A39-F154-4E62-89CF-F236914E1239}" type="slidenum">
              <a:rPr lang="en-GB" smtClean="0"/>
              <a:t>‹#›</a:t>
            </a:fld>
            <a:endParaRPr lang="en-GB"/>
          </a:p>
        </p:txBody>
      </p:sp>
    </p:spTree>
    <p:extLst>
      <p:ext uri="{BB962C8B-B14F-4D97-AF65-F5344CB8AC3E}">
        <p14:creationId xmlns:p14="http://schemas.microsoft.com/office/powerpoint/2010/main" val="24838525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10CAA4F4-65B8-4AAF-8486-C328A1E324CB}" type="datetimeFigureOut">
              <a:rPr lang="en-GB" smtClean="0"/>
              <a:t>15/02/2021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95E9A39-F154-4E62-89CF-F236914E1239}" type="slidenum">
              <a:rPr lang="en-GB" smtClean="0"/>
              <a:t>‹#›</a:t>
            </a:fld>
            <a:endParaRPr lang="en-GB"/>
          </a:p>
        </p:txBody>
      </p:sp>
    </p:spTree>
    <p:extLst>
      <p:ext uri="{BB962C8B-B14F-4D97-AF65-F5344CB8AC3E}">
        <p14:creationId xmlns:p14="http://schemas.microsoft.com/office/powerpoint/2010/main" val="15414851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10CAA4F4-65B8-4AAF-8486-C328A1E324CB}" type="datetimeFigureOut">
              <a:rPr lang="en-GB" smtClean="0"/>
              <a:t>15/02/2021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495E9A39-F154-4E62-89CF-F236914E1239}" type="slidenum">
              <a:rPr lang="en-GB" smtClean="0"/>
              <a:t>‹#›</a:t>
            </a:fld>
            <a:endParaRPr lang="en-GB"/>
          </a:p>
        </p:txBody>
      </p:sp>
    </p:spTree>
    <p:extLst>
      <p:ext uri="{BB962C8B-B14F-4D97-AF65-F5344CB8AC3E}">
        <p14:creationId xmlns:p14="http://schemas.microsoft.com/office/powerpoint/2010/main" val="38474542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10CAA4F4-65B8-4AAF-8486-C328A1E324CB}" type="datetimeFigureOut">
              <a:rPr lang="en-GB" smtClean="0"/>
              <a:t>15/02/2021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495E9A39-F154-4E62-89CF-F236914E1239}" type="slidenum">
              <a:rPr lang="en-GB" smtClean="0"/>
              <a:t>‹#›</a:t>
            </a:fld>
            <a:endParaRPr lang="en-GB"/>
          </a:p>
        </p:txBody>
      </p:sp>
    </p:spTree>
    <p:extLst>
      <p:ext uri="{BB962C8B-B14F-4D97-AF65-F5344CB8AC3E}">
        <p14:creationId xmlns:p14="http://schemas.microsoft.com/office/powerpoint/2010/main" val="2728763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0CAA4F4-65B8-4AAF-8486-C328A1E324CB}" type="datetimeFigureOut">
              <a:rPr lang="en-GB" smtClean="0"/>
              <a:t>15/02/2021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495E9A39-F154-4E62-89CF-F236914E1239}" type="slidenum">
              <a:rPr lang="en-GB" smtClean="0"/>
              <a:t>‹#›</a:t>
            </a:fld>
            <a:endParaRPr lang="en-GB"/>
          </a:p>
        </p:txBody>
      </p:sp>
    </p:spTree>
    <p:extLst>
      <p:ext uri="{BB962C8B-B14F-4D97-AF65-F5344CB8AC3E}">
        <p14:creationId xmlns:p14="http://schemas.microsoft.com/office/powerpoint/2010/main" val="13239080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10CAA4F4-65B8-4AAF-8486-C328A1E324CB}" type="datetimeFigureOut">
              <a:rPr lang="en-GB" smtClean="0"/>
              <a:t>15/02/2021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95E9A39-F154-4E62-89CF-F236914E1239}" type="slidenum">
              <a:rPr lang="en-GB" smtClean="0"/>
              <a:t>‹#›</a:t>
            </a:fld>
            <a:endParaRPr lang="en-GB"/>
          </a:p>
        </p:txBody>
      </p:sp>
    </p:spTree>
    <p:extLst>
      <p:ext uri="{BB962C8B-B14F-4D97-AF65-F5344CB8AC3E}">
        <p14:creationId xmlns:p14="http://schemas.microsoft.com/office/powerpoint/2010/main" val="16762403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10CAA4F4-65B8-4AAF-8486-C328A1E324CB}" type="datetimeFigureOut">
              <a:rPr lang="en-GB" smtClean="0"/>
              <a:t>15/02/2021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95E9A39-F154-4E62-89CF-F236914E1239}" type="slidenum">
              <a:rPr lang="en-GB" smtClean="0"/>
              <a:t>‹#›</a:t>
            </a:fld>
            <a:endParaRPr lang="en-GB"/>
          </a:p>
        </p:txBody>
      </p:sp>
    </p:spTree>
    <p:extLst>
      <p:ext uri="{BB962C8B-B14F-4D97-AF65-F5344CB8AC3E}">
        <p14:creationId xmlns:p14="http://schemas.microsoft.com/office/powerpoint/2010/main" val="28100358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0CAA4F4-65B8-4AAF-8486-C328A1E324CB}" type="datetimeFigureOut">
              <a:rPr lang="en-GB" smtClean="0"/>
              <a:t>15/02/2021</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95E9A39-F154-4E62-89CF-F236914E1239}" type="slidenum">
              <a:rPr lang="en-GB" smtClean="0"/>
              <a:t>‹#›</a:t>
            </a:fld>
            <a:endParaRPr lang="en-GB"/>
          </a:p>
        </p:txBody>
      </p:sp>
    </p:spTree>
    <p:extLst>
      <p:ext uri="{BB962C8B-B14F-4D97-AF65-F5344CB8AC3E}">
        <p14:creationId xmlns:p14="http://schemas.microsoft.com/office/powerpoint/2010/main" val="10494542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6.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7.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1.png"/><Relationship Id="rId7" Type="http://schemas.openxmlformats.org/officeDocument/2006/relationships/diagramColors" Target="../diagrams/colors1.xml"/><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1.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2.xm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3.xml"/><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4.xml"/><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12192000" cy="6858000"/>
          </a:xfrm>
          <a:prstGeom prst="rect">
            <a:avLst/>
          </a:prstGeom>
          <a:solidFill>
            <a:srgbClr val="4E617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ctrTitle"/>
          </p:nvPr>
        </p:nvSpPr>
        <p:spPr>
          <a:xfrm>
            <a:off x="1524000" y="457200"/>
            <a:ext cx="9144000" cy="1695018"/>
          </a:xfrm>
        </p:spPr>
        <p:txBody>
          <a:bodyPr>
            <a:normAutofit fontScale="90000"/>
          </a:bodyPr>
          <a:lstStyle/>
          <a:p>
            <a:r>
              <a:rPr lang="en-GB" b="1" dirty="0" smtClean="0">
                <a:solidFill>
                  <a:schemeClr val="bg1"/>
                </a:solidFill>
              </a:rPr>
              <a:t>Relationships, Sex and Health Education</a:t>
            </a:r>
            <a:r>
              <a:rPr lang="en-GB" dirty="0" smtClean="0"/>
              <a:t> </a:t>
            </a:r>
            <a:endParaRPr lang="en-GB" dirty="0"/>
          </a:p>
        </p:txBody>
      </p:sp>
      <p:sp>
        <p:nvSpPr>
          <p:cNvPr id="3" name="Subtitle 2"/>
          <p:cNvSpPr>
            <a:spLocks noGrp="1"/>
          </p:cNvSpPr>
          <p:nvPr>
            <p:ph type="subTitle" idx="1"/>
          </p:nvPr>
        </p:nvSpPr>
        <p:spPr>
          <a:xfrm>
            <a:off x="1524000" y="2152218"/>
            <a:ext cx="9144000" cy="526617"/>
          </a:xfrm>
        </p:spPr>
        <p:txBody>
          <a:bodyPr/>
          <a:lstStyle/>
          <a:p>
            <a:r>
              <a:rPr lang="en-GB" dirty="0" smtClean="0">
                <a:solidFill>
                  <a:schemeClr val="bg1"/>
                </a:solidFill>
              </a:rPr>
              <a:t>St Luke’s Provision within the PSD curriculum</a:t>
            </a:r>
            <a:endParaRPr lang="en-GB" dirty="0">
              <a:solidFill>
                <a:schemeClr val="bg1"/>
              </a:solidFill>
            </a:endParaRPr>
          </a:p>
        </p:txBody>
      </p:sp>
      <p:pic>
        <p:nvPicPr>
          <p:cNvPr id="1026" name="Picture 2" descr="St Luke's School"/>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882746" y="5180157"/>
            <a:ext cx="1143000" cy="1476375"/>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Image result for sex education pictur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72570" y="2836492"/>
            <a:ext cx="7046860" cy="336930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476372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LGBT inclusive lessons</a:t>
            </a:r>
            <a:endParaRPr lang="en-GB" dirty="0"/>
          </a:p>
        </p:txBody>
      </p:sp>
      <p:sp>
        <p:nvSpPr>
          <p:cNvPr id="3" name="Content Placeholder 2"/>
          <p:cNvSpPr>
            <a:spLocks noGrp="1"/>
          </p:cNvSpPr>
          <p:nvPr>
            <p:ph idx="1"/>
          </p:nvPr>
        </p:nvSpPr>
        <p:spPr/>
        <p:txBody>
          <a:bodyPr>
            <a:normAutofit fontScale="92500" lnSpcReduction="10000"/>
          </a:bodyPr>
          <a:lstStyle/>
          <a:p>
            <a:r>
              <a:rPr lang="en-GB" dirty="0" smtClean="0"/>
              <a:t>The guidance states that pupils should be taught the facts and the law about sex, sexuality, sexual health and gender identity in an age-appropriate and inclusive way. All pupils should feel that the content is relevant to them and their developing sexuality. Sexual orientation and gender identity should be explored at a timely point and in a clear, sensitive and respectful manner. </a:t>
            </a:r>
          </a:p>
          <a:p>
            <a:endParaRPr lang="en-GB" dirty="0" smtClean="0"/>
          </a:p>
          <a:p>
            <a:r>
              <a:rPr lang="en-GB" dirty="0" smtClean="0"/>
              <a:t>The guidance also states that pupils should be well informed about the full range of perspectives and, within the law, should be well equipped to make decisions for themselves about how to live their own lives, whilst respecting the right of others to make their own decisions and hold their own beliefs.</a:t>
            </a:r>
          </a:p>
          <a:p>
            <a:endParaRPr lang="en-GB" dirty="0" smtClean="0"/>
          </a:p>
        </p:txBody>
      </p:sp>
      <p:pic>
        <p:nvPicPr>
          <p:cNvPr id="4" name="Picture 2" descr="St Luke's School"/>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882746" y="5180157"/>
            <a:ext cx="1143000" cy="14763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075532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LGBT inclusive lessons</a:t>
            </a:r>
            <a:endParaRPr lang="en-GB" dirty="0"/>
          </a:p>
        </p:txBody>
      </p:sp>
      <p:sp>
        <p:nvSpPr>
          <p:cNvPr id="3" name="Content Placeholder 2"/>
          <p:cNvSpPr>
            <a:spLocks noGrp="1"/>
          </p:cNvSpPr>
          <p:nvPr>
            <p:ph idx="1"/>
          </p:nvPr>
        </p:nvSpPr>
        <p:spPr/>
        <p:txBody>
          <a:bodyPr>
            <a:normAutofit/>
          </a:bodyPr>
          <a:lstStyle/>
          <a:p>
            <a:r>
              <a:rPr lang="en-GB" dirty="0" smtClean="0"/>
              <a:t>LGBT inclusive lessons are covered as part of Relationships Education, therefore parents cannot withdraw their children from these lessons.</a:t>
            </a:r>
          </a:p>
          <a:p>
            <a:endParaRPr lang="en-GB" dirty="0" smtClean="0"/>
          </a:p>
          <a:p>
            <a:r>
              <a:rPr lang="en-GB" dirty="0" smtClean="0"/>
              <a:t>Schools must consult parents when deciding what content will be covered as part of Relationships Education, including LGBT inclusive lessons. </a:t>
            </a:r>
          </a:p>
          <a:p>
            <a:endParaRPr lang="en-GB" dirty="0" smtClean="0"/>
          </a:p>
          <a:p>
            <a:r>
              <a:rPr lang="en-GB" dirty="0" smtClean="0"/>
              <a:t>Parents cannot veto these lessons</a:t>
            </a:r>
          </a:p>
          <a:p>
            <a:endParaRPr lang="en-GB" dirty="0" smtClean="0"/>
          </a:p>
        </p:txBody>
      </p:sp>
      <p:pic>
        <p:nvPicPr>
          <p:cNvPr id="4" name="Picture 2" descr="St Luke's School"/>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882746" y="5180157"/>
            <a:ext cx="1143000" cy="14763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153378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a:stretch>
            <a:fillRect/>
          </a:stretch>
        </p:blipFill>
        <p:spPr>
          <a:xfrm>
            <a:off x="0" y="0"/>
            <a:ext cx="12205250" cy="6870787"/>
          </a:xfrm>
          <a:prstGeom prst="rect">
            <a:avLst/>
          </a:prstGeom>
        </p:spPr>
      </p:pic>
      <p:sp>
        <p:nvSpPr>
          <p:cNvPr id="2" name="Title 1"/>
          <p:cNvSpPr>
            <a:spLocks noGrp="1"/>
          </p:cNvSpPr>
          <p:nvPr>
            <p:ph type="ctrTitle"/>
          </p:nvPr>
        </p:nvSpPr>
        <p:spPr>
          <a:xfrm>
            <a:off x="1524000" y="1122362"/>
            <a:ext cx="9144000" cy="2479675"/>
          </a:xfrm>
        </p:spPr>
        <p:txBody>
          <a:bodyPr>
            <a:normAutofit/>
          </a:bodyPr>
          <a:lstStyle/>
          <a:p>
            <a:r>
              <a:rPr lang="en-GB" b="1" dirty="0" smtClean="0">
                <a:solidFill>
                  <a:schemeClr val="bg1"/>
                </a:solidFill>
              </a:rPr>
              <a:t>What would you expect to be covered as part of RSE?</a:t>
            </a:r>
            <a:endParaRPr lang="en-GB" dirty="0"/>
          </a:p>
        </p:txBody>
      </p:sp>
      <p:sp>
        <p:nvSpPr>
          <p:cNvPr id="3" name="Subtitle 2"/>
          <p:cNvSpPr>
            <a:spLocks noGrp="1"/>
          </p:cNvSpPr>
          <p:nvPr>
            <p:ph type="subTitle" idx="1"/>
          </p:nvPr>
        </p:nvSpPr>
        <p:spPr/>
        <p:txBody>
          <a:bodyPr/>
          <a:lstStyle/>
          <a:p>
            <a:r>
              <a:rPr lang="en-GB" dirty="0" smtClean="0">
                <a:solidFill>
                  <a:schemeClr val="bg1"/>
                </a:solidFill>
              </a:rPr>
              <a:t>Here at St Luke’s School</a:t>
            </a:r>
            <a:endParaRPr lang="en-GB" dirty="0">
              <a:solidFill>
                <a:schemeClr val="bg1"/>
              </a:solidFill>
            </a:endParaRPr>
          </a:p>
        </p:txBody>
      </p:sp>
      <p:pic>
        <p:nvPicPr>
          <p:cNvPr id="4" name="Picture 2" descr="St Luke's School"/>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882746" y="5180157"/>
            <a:ext cx="1143000" cy="14763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652611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Why is RSE important for our pupils</a:t>
            </a:r>
            <a:endParaRPr lang="en-GB" dirty="0"/>
          </a:p>
        </p:txBody>
      </p:sp>
      <p:sp>
        <p:nvSpPr>
          <p:cNvPr id="5" name="TextBox 4"/>
          <p:cNvSpPr txBox="1"/>
          <p:nvPr/>
        </p:nvSpPr>
        <p:spPr>
          <a:xfrm>
            <a:off x="635000" y="1825625"/>
            <a:ext cx="4775200" cy="954107"/>
          </a:xfrm>
          <a:prstGeom prst="rect">
            <a:avLst/>
          </a:prstGeom>
          <a:noFill/>
        </p:spPr>
        <p:txBody>
          <a:bodyPr wrap="square" rtlCol="0">
            <a:spAutoFit/>
          </a:bodyPr>
          <a:lstStyle/>
          <a:p>
            <a:r>
              <a:rPr lang="en-GB" sz="2800" dirty="0" smtClean="0"/>
              <a:t>Pupils with SEND are more vulnerable</a:t>
            </a:r>
            <a:endParaRPr lang="en-GB" sz="2800" dirty="0"/>
          </a:p>
        </p:txBody>
      </p:sp>
      <p:sp>
        <p:nvSpPr>
          <p:cNvPr id="7" name="TextBox 6"/>
          <p:cNvSpPr txBox="1"/>
          <p:nvPr/>
        </p:nvSpPr>
        <p:spPr>
          <a:xfrm>
            <a:off x="635000" y="3047187"/>
            <a:ext cx="4832782" cy="1384995"/>
          </a:xfrm>
          <a:prstGeom prst="rect">
            <a:avLst/>
          </a:prstGeom>
          <a:noFill/>
        </p:spPr>
        <p:txBody>
          <a:bodyPr wrap="square" rtlCol="0">
            <a:spAutoFit/>
          </a:bodyPr>
          <a:lstStyle/>
          <a:p>
            <a:pPr algn="just"/>
            <a:r>
              <a:rPr lang="en-GB" sz="2800" dirty="0" smtClean="0"/>
              <a:t>Young people with SEND face barriers to having personal and sexual relationships</a:t>
            </a:r>
            <a:endParaRPr lang="en-GB" sz="2800" dirty="0"/>
          </a:p>
        </p:txBody>
      </p:sp>
      <p:sp>
        <p:nvSpPr>
          <p:cNvPr id="8" name="TextBox 7"/>
          <p:cNvSpPr txBox="1"/>
          <p:nvPr/>
        </p:nvSpPr>
        <p:spPr>
          <a:xfrm>
            <a:off x="667182" y="4699637"/>
            <a:ext cx="4800600" cy="1384995"/>
          </a:xfrm>
          <a:prstGeom prst="rect">
            <a:avLst/>
          </a:prstGeom>
          <a:noFill/>
        </p:spPr>
        <p:txBody>
          <a:bodyPr wrap="square" rtlCol="0">
            <a:spAutoFit/>
          </a:bodyPr>
          <a:lstStyle/>
          <a:p>
            <a:pPr algn="just"/>
            <a:r>
              <a:rPr lang="en-GB" sz="2800" dirty="0" smtClean="0"/>
              <a:t>Meeting people can be more difficult and social isolation is common</a:t>
            </a:r>
            <a:endParaRPr lang="en-GB" sz="2800" dirty="0"/>
          </a:p>
        </p:txBody>
      </p:sp>
      <p:sp>
        <p:nvSpPr>
          <p:cNvPr id="9" name="TextBox 8"/>
          <p:cNvSpPr txBox="1"/>
          <p:nvPr/>
        </p:nvSpPr>
        <p:spPr>
          <a:xfrm>
            <a:off x="7256755" y="1825625"/>
            <a:ext cx="4800600" cy="954107"/>
          </a:xfrm>
          <a:prstGeom prst="rect">
            <a:avLst/>
          </a:prstGeom>
          <a:noFill/>
        </p:spPr>
        <p:txBody>
          <a:bodyPr wrap="square" rtlCol="0">
            <a:spAutoFit/>
          </a:bodyPr>
          <a:lstStyle/>
          <a:p>
            <a:r>
              <a:rPr lang="en-GB" sz="2800" dirty="0" smtClean="0"/>
              <a:t>Importance of knowing how to keep themselves safe</a:t>
            </a:r>
            <a:endParaRPr lang="en-GB" sz="2800" dirty="0"/>
          </a:p>
        </p:txBody>
      </p:sp>
      <p:sp>
        <p:nvSpPr>
          <p:cNvPr id="10" name="TextBox 9"/>
          <p:cNvSpPr txBox="1"/>
          <p:nvPr/>
        </p:nvSpPr>
        <p:spPr>
          <a:xfrm>
            <a:off x="7321119" y="3046374"/>
            <a:ext cx="4800600" cy="1815882"/>
          </a:xfrm>
          <a:prstGeom prst="rect">
            <a:avLst/>
          </a:prstGeom>
          <a:noFill/>
        </p:spPr>
        <p:txBody>
          <a:bodyPr wrap="square" rtlCol="0">
            <a:spAutoFit/>
          </a:bodyPr>
          <a:lstStyle/>
          <a:p>
            <a:r>
              <a:rPr lang="en-GB" sz="2800" dirty="0" smtClean="0"/>
              <a:t>In response to puberty, pupils deserve to understand what is happening to their bodies/how to deal with changes that occur</a:t>
            </a:r>
            <a:endParaRPr lang="en-GB" sz="2800" dirty="0"/>
          </a:p>
        </p:txBody>
      </p:sp>
      <p:sp>
        <p:nvSpPr>
          <p:cNvPr id="11" name="TextBox 10"/>
          <p:cNvSpPr txBox="1"/>
          <p:nvPr/>
        </p:nvSpPr>
        <p:spPr>
          <a:xfrm>
            <a:off x="7256755" y="4997193"/>
            <a:ext cx="4800600" cy="954107"/>
          </a:xfrm>
          <a:prstGeom prst="rect">
            <a:avLst/>
          </a:prstGeom>
          <a:noFill/>
        </p:spPr>
        <p:txBody>
          <a:bodyPr wrap="square" rtlCol="0">
            <a:spAutoFit/>
          </a:bodyPr>
          <a:lstStyle/>
          <a:p>
            <a:r>
              <a:rPr lang="en-GB" sz="2800" dirty="0" smtClean="0"/>
              <a:t>Developing skills for independent adult life</a:t>
            </a:r>
            <a:endParaRPr lang="en-GB" sz="2800" dirty="0"/>
          </a:p>
        </p:txBody>
      </p:sp>
      <p:pic>
        <p:nvPicPr>
          <p:cNvPr id="12" name="Picture 2" descr="St Luke's School"/>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882746" y="5180157"/>
            <a:ext cx="1143000" cy="1476375"/>
          </a:xfrm>
          <a:prstGeom prst="rect">
            <a:avLst/>
          </a:prstGeom>
          <a:noFill/>
          <a:extLst>
            <a:ext uri="{909E8E84-426E-40DD-AFC4-6F175D3DCCD1}">
              <a14:hiddenFill xmlns:a14="http://schemas.microsoft.com/office/drawing/2010/main">
                <a:solidFill>
                  <a:srgbClr val="FFFFFF"/>
                </a:solidFill>
              </a14:hiddenFill>
            </a:ext>
          </a:extLst>
        </p:spPr>
      </p:pic>
      <p:pic>
        <p:nvPicPr>
          <p:cNvPr id="13" name="Content Placeholder 12"/>
          <p:cNvPicPr>
            <a:picLocks noGrp="1" noChangeAspect="1"/>
          </p:cNvPicPr>
          <p:nvPr>
            <p:ph idx="1"/>
          </p:nvPr>
        </p:nvPicPr>
        <p:blipFill>
          <a:blip r:embed="rId4">
            <a:clrChange>
              <a:clrFrom>
                <a:srgbClr val="FFFFFF"/>
              </a:clrFrom>
              <a:clrTo>
                <a:srgbClr val="FFFFFF">
                  <a:alpha val="0"/>
                </a:srgbClr>
              </a:clrTo>
            </a:clrChange>
          </a:blip>
          <a:stretch>
            <a:fillRect/>
          </a:stretch>
        </p:blipFill>
        <p:spPr>
          <a:xfrm>
            <a:off x="4555626" y="1690688"/>
            <a:ext cx="3826374" cy="5167312"/>
          </a:xfrm>
          <a:prstGeom prst="rect">
            <a:avLst/>
          </a:prstGeom>
        </p:spPr>
      </p:pic>
    </p:spTree>
    <p:extLst>
      <p:ext uri="{BB962C8B-B14F-4D97-AF65-F5344CB8AC3E}">
        <p14:creationId xmlns:p14="http://schemas.microsoft.com/office/powerpoint/2010/main" val="19241451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Making RSE relevant to our learners</a:t>
            </a:r>
            <a:endParaRPr lang="en-GB" dirty="0"/>
          </a:p>
        </p:txBody>
      </p:sp>
      <p:sp>
        <p:nvSpPr>
          <p:cNvPr id="3" name="Content Placeholder 2"/>
          <p:cNvSpPr>
            <a:spLocks noGrp="1"/>
          </p:cNvSpPr>
          <p:nvPr>
            <p:ph idx="1"/>
          </p:nvPr>
        </p:nvSpPr>
        <p:spPr>
          <a:xfrm>
            <a:off x="838200" y="1622425"/>
            <a:ext cx="10515600" cy="4351338"/>
          </a:xfrm>
        </p:spPr>
        <p:txBody>
          <a:bodyPr>
            <a:normAutofit lnSpcReduction="10000"/>
          </a:bodyPr>
          <a:lstStyle/>
          <a:p>
            <a:r>
              <a:rPr lang="en-GB" dirty="0" smtClean="0"/>
              <a:t>Framed as Personal and Social Development, preparing for adulthood outcomes by developing skills for later life</a:t>
            </a:r>
          </a:p>
          <a:p>
            <a:r>
              <a:rPr lang="en-GB" dirty="0" smtClean="0"/>
              <a:t>Focus on skills to form healthy friendships and relationships and being part of the community</a:t>
            </a:r>
          </a:p>
          <a:p>
            <a:r>
              <a:rPr lang="en-GB" dirty="0" smtClean="0"/>
              <a:t>Tools for keeping self safe including consent, boundaries and owning own feelings</a:t>
            </a:r>
          </a:p>
          <a:p>
            <a:r>
              <a:rPr lang="en-GB" dirty="0" smtClean="0"/>
              <a:t>Shapes personal identity and respecting individual choices and preferences</a:t>
            </a:r>
          </a:p>
          <a:p>
            <a:r>
              <a:rPr lang="en-GB" dirty="0" smtClean="0"/>
              <a:t>Using informal opportunities for learning as well as formal </a:t>
            </a:r>
            <a:r>
              <a:rPr lang="en-GB" dirty="0" err="1" smtClean="0"/>
              <a:t>eg</a:t>
            </a:r>
            <a:r>
              <a:rPr lang="en-GB" dirty="0" smtClean="0"/>
              <a:t> queueing at lunch time, care routines, practicing and embedding skills</a:t>
            </a:r>
            <a:endParaRPr lang="en-GB" dirty="0"/>
          </a:p>
        </p:txBody>
      </p:sp>
      <p:pic>
        <p:nvPicPr>
          <p:cNvPr id="4" name="Picture 2" descr="St Luke's School"/>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882746" y="5180157"/>
            <a:ext cx="1143000" cy="14763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513540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Safeguarding and relationships</a:t>
            </a:r>
            <a:endParaRPr lang="en-GB" dirty="0"/>
          </a:p>
        </p:txBody>
      </p:sp>
      <p:sp>
        <p:nvSpPr>
          <p:cNvPr id="3" name="Content Placeholder 2"/>
          <p:cNvSpPr>
            <a:spLocks noGrp="1"/>
          </p:cNvSpPr>
          <p:nvPr>
            <p:ph idx="1"/>
          </p:nvPr>
        </p:nvSpPr>
        <p:spPr/>
        <p:txBody>
          <a:bodyPr>
            <a:normAutofit/>
          </a:bodyPr>
          <a:lstStyle/>
          <a:p>
            <a:pPr>
              <a:lnSpc>
                <a:spcPct val="100000"/>
              </a:lnSpc>
              <a:buSzPct val="100000"/>
            </a:pPr>
            <a:r>
              <a:rPr lang="en-GB" dirty="0">
                <a:latin typeface="Calibri" panose="020F0502020204030204" pitchFamily="34" charset="0"/>
              </a:rPr>
              <a:t>I</a:t>
            </a:r>
            <a:r>
              <a:rPr lang="en-GB" dirty="0" smtClean="0">
                <a:latin typeface="Calibri" panose="020F0502020204030204" pitchFamily="34" charset="0"/>
              </a:rPr>
              <a:t>mportance of knowing the difference between healthy and unhealthy or potentially exploitative relationships</a:t>
            </a:r>
          </a:p>
          <a:p>
            <a:pPr>
              <a:lnSpc>
                <a:spcPct val="100000"/>
              </a:lnSpc>
              <a:buSzPct val="100000"/>
            </a:pPr>
            <a:r>
              <a:rPr lang="en-GB" dirty="0" smtClean="0"/>
              <a:t>Knowing how to create and sustain good friendships and</a:t>
            </a:r>
            <a:r>
              <a:rPr lang="en-GB" dirty="0" smtClean="0">
                <a:solidFill>
                  <a:schemeClr val="bg1">
                    <a:lumMod val="85000"/>
                  </a:schemeClr>
                </a:solidFill>
              </a:rPr>
              <a:t> </a:t>
            </a:r>
            <a:r>
              <a:rPr lang="en-GB" dirty="0" smtClean="0"/>
              <a:t>relationships to enrich life, ask for support and guard against isolation</a:t>
            </a:r>
          </a:p>
          <a:p>
            <a:pPr>
              <a:lnSpc>
                <a:spcPct val="100000"/>
              </a:lnSpc>
              <a:buSzPct val="100000"/>
            </a:pPr>
            <a:r>
              <a:rPr lang="en-GB" dirty="0" smtClean="0"/>
              <a:t>Developing an awareness and understanding of diversity</a:t>
            </a:r>
          </a:p>
        </p:txBody>
      </p:sp>
      <p:pic>
        <p:nvPicPr>
          <p:cNvPr id="4" name="Picture 2" descr="St Luke's School"/>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882746" y="5180157"/>
            <a:ext cx="1143000" cy="14763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942342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a:stretch>
            <a:fillRect/>
          </a:stretch>
        </p:blipFill>
        <p:spPr>
          <a:xfrm>
            <a:off x="0" y="0"/>
            <a:ext cx="12205250" cy="6870787"/>
          </a:xfrm>
          <a:prstGeom prst="rect">
            <a:avLst/>
          </a:prstGeom>
        </p:spPr>
      </p:pic>
      <p:sp>
        <p:nvSpPr>
          <p:cNvPr id="2" name="Title 1"/>
          <p:cNvSpPr>
            <a:spLocks noGrp="1"/>
          </p:cNvSpPr>
          <p:nvPr>
            <p:ph type="ctrTitle"/>
          </p:nvPr>
        </p:nvSpPr>
        <p:spPr>
          <a:xfrm>
            <a:off x="1524000" y="1122362"/>
            <a:ext cx="9144000" cy="2479675"/>
          </a:xfrm>
        </p:spPr>
        <p:txBody>
          <a:bodyPr>
            <a:normAutofit/>
          </a:bodyPr>
          <a:lstStyle/>
          <a:p>
            <a:r>
              <a:rPr lang="en-GB" b="1" dirty="0" smtClean="0">
                <a:solidFill>
                  <a:schemeClr val="bg1"/>
                </a:solidFill>
              </a:rPr>
              <a:t>Themes and Topic Areas</a:t>
            </a:r>
            <a:endParaRPr lang="en-GB" dirty="0"/>
          </a:p>
        </p:txBody>
      </p:sp>
      <p:pic>
        <p:nvPicPr>
          <p:cNvPr id="4" name="Picture 2" descr="St Luke's School"/>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882746" y="5180157"/>
            <a:ext cx="1143000" cy="1476375"/>
          </a:xfrm>
          <a:prstGeom prst="rect">
            <a:avLst/>
          </a:prstGeom>
          <a:noFill/>
          <a:extLst>
            <a:ext uri="{909E8E84-426E-40DD-AFC4-6F175D3DCCD1}">
              <a14:hiddenFill xmlns:a14="http://schemas.microsoft.com/office/drawing/2010/main">
                <a:solidFill>
                  <a:srgbClr val="FFFFFF"/>
                </a:solidFill>
              </a14:hiddenFill>
            </a:ext>
          </a:extLst>
        </p:spPr>
      </p:pic>
      <p:sp>
        <p:nvSpPr>
          <p:cNvPr id="6" name="Subtitle 5"/>
          <p:cNvSpPr>
            <a:spLocks noGrp="1"/>
          </p:cNvSpPr>
          <p:nvPr>
            <p:ph type="subTitle" idx="1"/>
          </p:nvPr>
        </p:nvSpPr>
        <p:spPr/>
        <p:txBody>
          <a:bodyPr/>
          <a:lstStyle/>
          <a:p>
            <a:r>
              <a:rPr lang="en-GB" dirty="0" smtClean="0"/>
              <a:t>We have 6 topic areas , each with sub themes</a:t>
            </a:r>
            <a:endParaRPr lang="en-GB" dirty="0"/>
          </a:p>
        </p:txBody>
      </p:sp>
    </p:spTree>
    <p:extLst>
      <p:ext uri="{BB962C8B-B14F-4D97-AF65-F5344CB8AC3E}">
        <p14:creationId xmlns:p14="http://schemas.microsoft.com/office/powerpoint/2010/main" val="8034370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Six Themes of our PSD curriculum framework</a:t>
            </a:r>
            <a:endParaRPr lang="en-GB" dirty="0"/>
          </a:p>
        </p:txBody>
      </p:sp>
      <p:sp>
        <p:nvSpPr>
          <p:cNvPr id="3" name="Content Placeholder 2"/>
          <p:cNvSpPr>
            <a:spLocks noGrp="1"/>
          </p:cNvSpPr>
          <p:nvPr>
            <p:ph idx="1"/>
          </p:nvPr>
        </p:nvSpPr>
        <p:spPr/>
        <p:txBody>
          <a:bodyPr>
            <a:normAutofit/>
          </a:bodyPr>
          <a:lstStyle/>
          <a:p>
            <a:pPr marL="0" indent="0">
              <a:buNone/>
            </a:pPr>
            <a:endParaRPr lang="en-GB" dirty="0" smtClean="0"/>
          </a:p>
          <a:p>
            <a:pPr marL="0" indent="0">
              <a:buNone/>
            </a:pPr>
            <a:endParaRPr lang="en-GB" dirty="0" smtClean="0"/>
          </a:p>
          <a:p>
            <a:pPr marL="0" indent="0">
              <a:buNone/>
            </a:pPr>
            <a:endParaRPr lang="en-GB" dirty="0" smtClean="0"/>
          </a:p>
          <a:p>
            <a:pPr marL="0" indent="0">
              <a:buNone/>
            </a:pPr>
            <a:endParaRPr lang="en-GB" dirty="0" smtClean="0"/>
          </a:p>
          <a:p>
            <a:pPr marL="0" indent="0">
              <a:buNone/>
            </a:pPr>
            <a:endParaRPr lang="en-GB" dirty="0" smtClean="0"/>
          </a:p>
        </p:txBody>
      </p:sp>
      <p:pic>
        <p:nvPicPr>
          <p:cNvPr id="4" name="Picture 2" descr="St Luke's School"/>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882746" y="5180157"/>
            <a:ext cx="1143000" cy="1476375"/>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10" name="Diagram 9"/>
          <p:cNvGraphicFramePr/>
          <p:nvPr>
            <p:extLst>
              <p:ext uri="{D42A27DB-BD31-4B8C-83A1-F6EECF244321}">
                <p14:modId xmlns:p14="http://schemas.microsoft.com/office/powerpoint/2010/main" val="2089245256"/>
              </p:ext>
            </p:extLst>
          </p:nvPr>
        </p:nvGraphicFramePr>
        <p:xfrm>
          <a:off x="2032000" y="1346056"/>
          <a:ext cx="8128000" cy="4792277"/>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1178644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Self – Awareness Topic Areas</a:t>
            </a:r>
            <a:endParaRPr lang="en-GB" dirty="0"/>
          </a:p>
        </p:txBody>
      </p:sp>
      <p:pic>
        <p:nvPicPr>
          <p:cNvPr id="5" name="Picture 2" descr="St Luke's School"/>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882746" y="5180157"/>
            <a:ext cx="1143000" cy="1476375"/>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8" name="Table 7"/>
          <p:cNvGraphicFramePr>
            <a:graphicFrameLocks noGrp="1"/>
          </p:cNvGraphicFramePr>
          <p:nvPr>
            <p:extLst>
              <p:ext uri="{D42A27DB-BD31-4B8C-83A1-F6EECF244321}">
                <p14:modId xmlns:p14="http://schemas.microsoft.com/office/powerpoint/2010/main" val="2740378976"/>
              </p:ext>
            </p:extLst>
          </p:nvPr>
        </p:nvGraphicFramePr>
        <p:xfrm>
          <a:off x="838200" y="1690688"/>
          <a:ext cx="10320867" cy="3122758"/>
        </p:xfrm>
        <a:graphic>
          <a:graphicData uri="http://schemas.openxmlformats.org/drawingml/2006/table">
            <a:tbl>
              <a:tblPr firstRow="1" firstCol="1" bandRow="1">
                <a:tableStyleId>{69CF1AB2-1976-4502-BF36-3FF5EA218861}</a:tableStyleId>
              </a:tblPr>
              <a:tblGrid>
                <a:gridCol w="3440289">
                  <a:extLst>
                    <a:ext uri="{9D8B030D-6E8A-4147-A177-3AD203B41FA5}">
                      <a16:colId xmlns:a16="http://schemas.microsoft.com/office/drawing/2014/main" val="2284873804"/>
                    </a:ext>
                  </a:extLst>
                </a:gridCol>
                <a:gridCol w="3440289">
                  <a:extLst>
                    <a:ext uri="{9D8B030D-6E8A-4147-A177-3AD203B41FA5}">
                      <a16:colId xmlns:a16="http://schemas.microsoft.com/office/drawing/2014/main" val="3091773312"/>
                    </a:ext>
                  </a:extLst>
                </a:gridCol>
                <a:gridCol w="3440289">
                  <a:extLst>
                    <a:ext uri="{9D8B030D-6E8A-4147-A177-3AD203B41FA5}">
                      <a16:colId xmlns:a16="http://schemas.microsoft.com/office/drawing/2014/main" val="331899851"/>
                    </a:ext>
                  </a:extLst>
                </a:gridCol>
              </a:tblGrid>
              <a:tr h="331295">
                <a:tc>
                  <a:txBody>
                    <a:bodyPr/>
                    <a:lstStyle/>
                    <a:p>
                      <a:pPr>
                        <a:lnSpc>
                          <a:spcPct val="107000"/>
                        </a:lnSpc>
                        <a:spcAft>
                          <a:spcPts val="0"/>
                        </a:spcAft>
                      </a:pPr>
                      <a:r>
                        <a:rPr lang="en-GB" sz="2000" dirty="0">
                          <a:effectLst/>
                        </a:rPr>
                        <a:t>Key stage 1and 2 topic areas</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5">
                        <a:lumMod val="60000"/>
                        <a:lumOff val="40000"/>
                      </a:schemeClr>
                    </a:solidFill>
                  </a:tcPr>
                </a:tc>
                <a:tc>
                  <a:txBody>
                    <a:bodyPr/>
                    <a:lstStyle/>
                    <a:p>
                      <a:pPr>
                        <a:lnSpc>
                          <a:spcPct val="107000"/>
                        </a:lnSpc>
                        <a:spcAft>
                          <a:spcPts val="0"/>
                        </a:spcAft>
                      </a:pPr>
                      <a:r>
                        <a:rPr lang="en-GB" sz="2000">
                          <a:effectLst/>
                        </a:rPr>
                        <a:t>Key stage 3 topic areas</a:t>
                      </a:r>
                      <a:endParaRPr lang="en-GB"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5">
                        <a:lumMod val="60000"/>
                        <a:lumOff val="40000"/>
                      </a:schemeClr>
                    </a:solidFill>
                  </a:tcPr>
                </a:tc>
                <a:tc>
                  <a:txBody>
                    <a:bodyPr/>
                    <a:lstStyle/>
                    <a:p>
                      <a:pPr>
                        <a:lnSpc>
                          <a:spcPct val="107000"/>
                        </a:lnSpc>
                        <a:spcAft>
                          <a:spcPts val="0"/>
                        </a:spcAft>
                      </a:pPr>
                      <a:r>
                        <a:rPr lang="en-GB" sz="2000" dirty="0">
                          <a:effectLst/>
                        </a:rPr>
                        <a:t>Key stage 4 topic areas</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5">
                        <a:lumMod val="60000"/>
                        <a:lumOff val="40000"/>
                      </a:schemeClr>
                    </a:solidFill>
                  </a:tcPr>
                </a:tc>
                <a:extLst>
                  <a:ext uri="{0D108BD9-81ED-4DB2-BD59-A6C34878D82A}">
                    <a16:rowId xmlns:a16="http://schemas.microsoft.com/office/drawing/2014/main" val="4119126716"/>
                  </a:ext>
                </a:extLst>
              </a:tr>
              <a:tr h="622439">
                <a:tc>
                  <a:txBody>
                    <a:bodyPr/>
                    <a:lstStyle/>
                    <a:p>
                      <a:pPr>
                        <a:lnSpc>
                          <a:spcPct val="107000"/>
                        </a:lnSpc>
                        <a:spcAft>
                          <a:spcPts val="0"/>
                        </a:spcAft>
                      </a:pPr>
                      <a:r>
                        <a:rPr lang="en-GB" sz="2000" b="0" dirty="0">
                          <a:effectLst/>
                        </a:rPr>
                        <a:t>1. Things we are good at </a:t>
                      </a:r>
                      <a:endParaRPr lang="en-GB" sz="20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2000">
                          <a:effectLst/>
                        </a:rPr>
                        <a:t>1. Personal strengths </a:t>
                      </a:r>
                      <a:endParaRPr lang="en-GB"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2000" dirty="0">
                          <a:effectLst/>
                        </a:rPr>
                        <a:t> </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782227354"/>
                  </a:ext>
                </a:extLst>
              </a:tr>
              <a:tr h="723008">
                <a:tc>
                  <a:txBody>
                    <a:bodyPr/>
                    <a:lstStyle/>
                    <a:p>
                      <a:pPr>
                        <a:lnSpc>
                          <a:spcPct val="107000"/>
                        </a:lnSpc>
                        <a:spcAft>
                          <a:spcPts val="0"/>
                        </a:spcAft>
                      </a:pPr>
                      <a:r>
                        <a:rPr lang="en-GB" sz="2000" b="0" dirty="0">
                          <a:effectLst/>
                        </a:rPr>
                        <a:t>2. Kind and unkind behaviours </a:t>
                      </a:r>
                      <a:endParaRPr lang="en-GB" sz="20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2000" dirty="0">
                          <a:effectLst/>
                        </a:rPr>
                        <a:t>2. Skills for learning</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2000">
                          <a:effectLst/>
                        </a:rPr>
                        <a:t> </a:t>
                      </a:r>
                      <a:endParaRPr lang="en-GB"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302372848"/>
                  </a:ext>
                </a:extLst>
              </a:tr>
              <a:tr h="723008">
                <a:tc>
                  <a:txBody>
                    <a:bodyPr/>
                    <a:lstStyle/>
                    <a:p>
                      <a:pPr>
                        <a:lnSpc>
                          <a:spcPct val="107000"/>
                        </a:lnSpc>
                        <a:spcAft>
                          <a:spcPts val="0"/>
                        </a:spcAft>
                      </a:pPr>
                      <a:r>
                        <a:rPr lang="en-GB" sz="2000" b="0" dirty="0">
                          <a:effectLst/>
                        </a:rPr>
                        <a:t>3. Playing and working together </a:t>
                      </a:r>
                      <a:endParaRPr lang="en-GB" sz="20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2000" dirty="0">
                          <a:effectLst/>
                        </a:rPr>
                        <a:t>3. Prejudice and discrimination </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2000" dirty="0">
                          <a:effectLst/>
                        </a:rPr>
                        <a:t>3. Prejudice and discrimination </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756614310"/>
                  </a:ext>
                </a:extLst>
              </a:tr>
              <a:tr h="723008">
                <a:tc>
                  <a:txBody>
                    <a:bodyPr/>
                    <a:lstStyle/>
                    <a:p>
                      <a:pPr>
                        <a:lnSpc>
                          <a:spcPct val="107000"/>
                        </a:lnSpc>
                        <a:spcAft>
                          <a:spcPts val="0"/>
                        </a:spcAft>
                      </a:pPr>
                      <a:r>
                        <a:rPr lang="en-GB" sz="2000" b="0" dirty="0">
                          <a:effectLst/>
                        </a:rPr>
                        <a:t>4. People who are special to us </a:t>
                      </a:r>
                      <a:endParaRPr lang="en-GB" sz="20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2000">
                          <a:effectLst/>
                        </a:rPr>
                        <a:t>4. Managing pressure </a:t>
                      </a:r>
                      <a:endParaRPr lang="en-GB"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2000" dirty="0">
                          <a:effectLst/>
                        </a:rPr>
                        <a:t>4. Managing pressure </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724788868"/>
                  </a:ext>
                </a:extLst>
              </a:tr>
            </a:tbl>
          </a:graphicData>
        </a:graphic>
      </p:graphicFrame>
    </p:spTree>
    <p:extLst>
      <p:ext uri="{BB962C8B-B14F-4D97-AF65-F5344CB8AC3E}">
        <p14:creationId xmlns:p14="http://schemas.microsoft.com/office/powerpoint/2010/main" val="172323368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Self Care, Support and Safety Topic Areas</a:t>
            </a:r>
            <a:endParaRPr lang="en-GB" dirty="0"/>
          </a:p>
        </p:txBody>
      </p:sp>
      <p:pic>
        <p:nvPicPr>
          <p:cNvPr id="5" name="Picture 2" descr="St Luke's School"/>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882746" y="5180157"/>
            <a:ext cx="1143000" cy="1476375"/>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8" name="Table 7"/>
          <p:cNvGraphicFramePr>
            <a:graphicFrameLocks noGrp="1"/>
          </p:cNvGraphicFramePr>
          <p:nvPr>
            <p:extLst>
              <p:ext uri="{D42A27DB-BD31-4B8C-83A1-F6EECF244321}">
                <p14:modId xmlns:p14="http://schemas.microsoft.com/office/powerpoint/2010/main" val="1005705349"/>
              </p:ext>
            </p:extLst>
          </p:nvPr>
        </p:nvGraphicFramePr>
        <p:xfrm>
          <a:off x="838200" y="1690688"/>
          <a:ext cx="10044546" cy="4604691"/>
        </p:xfrm>
        <a:graphic>
          <a:graphicData uri="http://schemas.openxmlformats.org/drawingml/2006/table">
            <a:tbl>
              <a:tblPr firstRow="1" firstCol="1" bandRow="1">
                <a:tableStyleId>{69CF1AB2-1976-4502-BF36-3FF5EA218861}</a:tableStyleId>
              </a:tblPr>
              <a:tblGrid>
                <a:gridCol w="3348182">
                  <a:extLst>
                    <a:ext uri="{9D8B030D-6E8A-4147-A177-3AD203B41FA5}">
                      <a16:colId xmlns:a16="http://schemas.microsoft.com/office/drawing/2014/main" val="2284873804"/>
                    </a:ext>
                  </a:extLst>
                </a:gridCol>
                <a:gridCol w="3348182">
                  <a:extLst>
                    <a:ext uri="{9D8B030D-6E8A-4147-A177-3AD203B41FA5}">
                      <a16:colId xmlns:a16="http://schemas.microsoft.com/office/drawing/2014/main" val="3091773312"/>
                    </a:ext>
                  </a:extLst>
                </a:gridCol>
                <a:gridCol w="3348182">
                  <a:extLst>
                    <a:ext uri="{9D8B030D-6E8A-4147-A177-3AD203B41FA5}">
                      <a16:colId xmlns:a16="http://schemas.microsoft.com/office/drawing/2014/main" val="331899851"/>
                    </a:ext>
                  </a:extLst>
                </a:gridCol>
              </a:tblGrid>
              <a:tr h="285751">
                <a:tc>
                  <a:txBody>
                    <a:bodyPr/>
                    <a:lstStyle/>
                    <a:p>
                      <a:pPr>
                        <a:lnSpc>
                          <a:spcPct val="107000"/>
                        </a:lnSpc>
                        <a:spcAft>
                          <a:spcPts val="0"/>
                        </a:spcAft>
                      </a:pPr>
                      <a:r>
                        <a:rPr lang="en-GB" sz="2000" dirty="0">
                          <a:effectLst/>
                        </a:rPr>
                        <a:t>Key stage 1and 2 topic areas</a:t>
                      </a:r>
                      <a:endParaRPr lang="en-GB" sz="200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5">
                        <a:lumMod val="60000"/>
                        <a:lumOff val="40000"/>
                      </a:schemeClr>
                    </a:solidFill>
                  </a:tcPr>
                </a:tc>
                <a:tc>
                  <a:txBody>
                    <a:bodyPr/>
                    <a:lstStyle/>
                    <a:p>
                      <a:pPr>
                        <a:lnSpc>
                          <a:spcPct val="107000"/>
                        </a:lnSpc>
                        <a:spcAft>
                          <a:spcPts val="0"/>
                        </a:spcAft>
                      </a:pPr>
                      <a:r>
                        <a:rPr lang="en-GB" sz="2000">
                          <a:effectLst/>
                        </a:rPr>
                        <a:t>Key stage 3 topic areas</a:t>
                      </a:r>
                      <a:endParaRPr lang="en-GB" sz="2000" i="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5">
                        <a:lumMod val="60000"/>
                        <a:lumOff val="40000"/>
                      </a:schemeClr>
                    </a:solidFill>
                  </a:tcPr>
                </a:tc>
                <a:tc>
                  <a:txBody>
                    <a:bodyPr/>
                    <a:lstStyle/>
                    <a:p>
                      <a:pPr>
                        <a:lnSpc>
                          <a:spcPct val="107000"/>
                        </a:lnSpc>
                        <a:spcAft>
                          <a:spcPts val="0"/>
                        </a:spcAft>
                      </a:pPr>
                      <a:r>
                        <a:rPr lang="en-GB" sz="2000" dirty="0">
                          <a:effectLst/>
                        </a:rPr>
                        <a:t>Key stage 4 topic areas</a:t>
                      </a:r>
                      <a:endParaRPr lang="en-GB" sz="200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5">
                        <a:lumMod val="60000"/>
                        <a:lumOff val="40000"/>
                      </a:schemeClr>
                    </a:solidFill>
                  </a:tcPr>
                </a:tc>
                <a:extLst>
                  <a:ext uri="{0D108BD9-81ED-4DB2-BD59-A6C34878D82A}">
                    <a16:rowId xmlns:a16="http://schemas.microsoft.com/office/drawing/2014/main" val="4119126716"/>
                  </a:ext>
                </a:extLst>
              </a:tr>
              <a:tr h="536871">
                <a:tc>
                  <a:txBody>
                    <a:bodyPr/>
                    <a:lstStyle/>
                    <a:p>
                      <a:pPr>
                        <a:lnSpc>
                          <a:spcPct val="107000"/>
                        </a:lnSpc>
                        <a:spcAft>
                          <a:spcPts val="0"/>
                        </a:spcAft>
                      </a:pPr>
                      <a:r>
                        <a:rPr lang="en-GB" sz="2000" b="0" dirty="0">
                          <a:effectLst/>
                        </a:rPr>
                        <a:t>1. Taking care of ourselves </a:t>
                      </a:r>
                      <a:endParaRPr lang="en-GB" sz="20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2000">
                          <a:effectLst/>
                        </a:rPr>
                        <a:t>1. Feeling unwell</a:t>
                      </a:r>
                      <a:endParaRPr lang="en-GB" sz="2000" i="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2000" dirty="0">
                          <a:effectLst/>
                        </a:rPr>
                        <a:t>1. Feeling unwell</a:t>
                      </a:r>
                      <a:endParaRPr lang="en-GB" sz="200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782227354"/>
                  </a:ext>
                </a:extLst>
              </a:tr>
              <a:tr h="623614">
                <a:tc>
                  <a:txBody>
                    <a:bodyPr/>
                    <a:lstStyle/>
                    <a:p>
                      <a:pPr>
                        <a:lnSpc>
                          <a:spcPct val="107000"/>
                        </a:lnSpc>
                        <a:spcAft>
                          <a:spcPts val="0"/>
                        </a:spcAft>
                      </a:pPr>
                      <a:r>
                        <a:rPr lang="en-GB" sz="2000" b="0" dirty="0">
                          <a:effectLst/>
                        </a:rPr>
                        <a:t>2. Keeping safe </a:t>
                      </a:r>
                      <a:endParaRPr lang="en-GB" sz="20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2000">
                          <a:effectLst/>
                        </a:rPr>
                        <a:t>2. Feeling frightened/worried </a:t>
                      </a:r>
                      <a:endParaRPr lang="en-GB" sz="2000" i="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2000">
                          <a:effectLst/>
                        </a:rPr>
                        <a:t>2. Feeling frightened/worried </a:t>
                      </a:r>
                      <a:endParaRPr lang="en-GB" sz="2000" i="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302372848"/>
                  </a:ext>
                </a:extLst>
              </a:tr>
              <a:tr h="623614">
                <a:tc>
                  <a:txBody>
                    <a:bodyPr/>
                    <a:lstStyle/>
                    <a:p>
                      <a:pPr>
                        <a:lnSpc>
                          <a:spcPct val="107000"/>
                        </a:lnSpc>
                        <a:spcAft>
                          <a:spcPts val="0"/>
                        </a:spcAft>
                      </a:pPr>
                      <a:r>
                        <a:rPr lang="en-GB" sz="2000" b="0" dirty="0">
                          <a:effectLst/>
                        </a:rPr>
                        <a:t>3. Trust </a:t>
                      </a:r>
                      <a:endParaRPr lang="en-GB" sz="20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2000">
                          <a:effectLst/>
                        </a:rPr>
                        <a:t>3. Accidents and risk </a:t>
                      </a:r>
                      <a:endParaRPr lang="en-GB" sz="2000" i="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2000">
                          <a:effectLst/>
                        </a:rPr>
                        <a:t> </a:t>
                      </a:r>
                      <a:endParaRPr lang="en-GB" sz="2000" i="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756614310"/>
                  </a:ext>
                </a:extLst>
              </a:tr>
              <a:tr h="623614">
                <a:tc>
                  <a:txBody>
                    <a:bodyPr/>
                    <a:lstStyle/>
                    <a:p>
                      <a:pPr>
                        <a:lnSpc>
                          <a:spcPct val="107000"/>
                        </a:lnSpc>
                        <a:spcAft>
                          <a:spcPts val="0"/>
                        </a:spcAft>
                      </a:pPr>
                      <a:r>
                        <a:rPr lang="en-GB" sz="2000" b="0" dirty="0">
                          <a:effectLst/>
                        </a:rPr>
                        <a:t>4. Keeping safe online </a:t>
                      </a:r>
                      <a:endParaRPr lang="en-GB" sz="20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2000">
                          <a:effectLst/>
                        </a:rPr>
                        <a:t>4. Keeping safe online </a:t>
                      </a:r>
                      <a:endParaRPr lang="en-GB" sz="2000" i="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2000">
                          <a:effectLst/>
                        </a:rPr>
                        <a:t>4. Keeping safe online</a:t>
                      </a:r>
                      <a:endParaRPr lang="en-GB" sz="2000" i="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189271635"/>
                  </a:ext>
                </a:extLst>
              </a:tr>
              <a:tr h="623614">
                <a:tc>
                  <a:txBody>
                    <a:bodyPr/>
                    <a:lstStyle/>
                    <a:p>
                      <a:pPr>
                        <a:lnSpc>
                          <a:spcPct val="107000"/>
                        </a:lnSpc>
                        <a:spcAft>
                          <a:spcPts val="0"/>
                        </a:spcAft>
                      </a:pPr>
                      <a:r>
                        <a:rPr lang="en-GB" sz="2000" b="0" dirty="0">
                          <a:effectLst/>
                        </a:rPr>
                        <a:t>5. Public and Private </a:t>
                      </a:r>
                      <a:endParaRPr lang="en-GB" sz="20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2000" dirty="0">
                          <a:effectLst/>
                        </a:rPr>
                        <a:t>5. Emergency situations </a:t>
                      </a:r>
                      <a:endParaRPr lang="en-GB" sz="200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2000">
                          <a:effectLst/>
                        </a:rPr>
                        <a:t>5. Emergency situations </a:t>
                      </a:r>
                      <a:endParaRPr lang="en-GB" sz="2000" i="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724788868"/>
                  </a:ext>
                </a:extLst>
              </a:tr>
              <a:tr h="623614">
                <a:tc>
                  <a:txBody>
                    <a:bodyPr/>
                    <a:lstStyle/>
                    <a:p>
                      <a:endParaRPr lang="en-GB" dirty="0"/>
                    </a:p>
                  </a:txBody>
                  <a:tcPr marL="68580" marR="68580" marT="0" marB="0"/>
                </a:tc>
                <a:tc>
                  <a:txBody>
                    <a:bodyPr/>
                    <a:lstStyle/>
                    <a:p>
                      <a:pPr>
                        <a:lnSpc>
                          <a:spcPct val="107000"/>
                        </a:lnSpc>
                        <a:spcAft>
                          <a:spcPts val="0"/>
                        </a:spcAft>
                      </a:pPr>
                      <a:r>
                        <a:rPr lang="en-GB" sz="2000">
                          <a:effectLst/>
                        </a:rPr>
                        <a:t>6. Public and private</a:t>
                      </a:r>
                      <a:endParaRPr lang="en-GB" sz="2000" i="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2000">
                          <a:effectLst/>
                        </a:rPr>
                        <a:t>6. Public and private</a:t>
                      </a:r>
                      <a:endParaRPr lang="en-GB" sz="2000" i="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63638245"/>
                  </a:ext>
                </a:extLst>
              </a:tr>
              <a:tr h="623614">
                <a:tc>
                  <a:txBody>
                    <a:bodyPr/>
                    <a:lstStyle/>
                    <a:p>
                      <a:pPr>
                        <a:lnSpc>
                          <a:spcPct val="107000"/>
                        </a:lnSpc>
                        <a:spcAft>
                          <a:spcPts val="0"/>
                        </a:spcAft>
                      </a:pPr>
                      <a:r>
                        <a:rPr lang="en-GB" sz="2000" dirty="0">
                          <a:effectLst/>
                        </a:rPr>
                        <a:t> </a:t>
                      </a:r>
                      <a:endParaRPr lang="en-GB" sz="200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2000">
                          <a:effectLst/>
                        </a:rPr>
                        <a:t>7. Gambling </a:t>
                      </a:r>
                      <a:endParaRPr lang="en-GB" sz="2000" i="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2000" dirty="0">
                          <a:effectLst/>
                        </a:rPr>
                        <a:t>7. Gambling </a:t>
                      </a:r>
                      <a:endParaRPr lang="en-GB" sz="200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873432664"/>
                  </a:ext>
                </a:extLst>
              </a:tr>
            </a:tbl>
          </a:graphicData>
        </a:graphic>
      </p:graphicFrame>
    </p:spTree>
    <p:extLst>
      <p:ext uri="{BB962C8B-B14F-4D97-AF65-F5344CB8AC3E}">
        <p14:creationId xmlns:p14="http://schemas.microsoft.com/office/powerpoint/2010/main" val="18360963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Meet the PSD team</a:t>
            </a:r>
            <a:endParaRPr lang="en-GB" dirty="0"/>
          </a:p>
        </p:txBody>
      </p:sp>
      <p:sp>
        <p:nvSpPr>
          <p:cNvPr id="3" name="Content Placeholder 2"/>
          <p:cNvSpPr>
            <a:spLocks noGrp="1"/>
          </p:cNvSpPr>
          <p:nvPr>
            <p:ph sz="half" idx="1"/>
          </p:nvPr>
        </p:nvSpPr>
        <p:spPr>
          <a:xfrm>
            <a:off x="780180" y="2119745"/>
            <a:ext cx="2497282" cy="4057218"/>
          </a:xfrm>
        </p:spPr>
        <p:txBody>
          <a:bodyPr/>
          <a:lstStyle/>
          <a:p>
            <a:pPr marL="0" indent="0">
              <a:lnSpc>
                <a:spcPct val="100000"/>
              </a:lnSpc>
              <a:buNone/>
            </a:pPr>
            <a:r>
              <a:rPr lang="en-GB" dirty="0" smtClean="0"/>
              <a:t>Mrs Andrew</a:t>
            </a:r>
          </a:p>
          <a:p>
            <a:pPr marL="0" indent="0">
              <a:lnSpc>
                <a:spcPct val="100000"/>
              </a:lnSpc>
              <a:buNone/>
            </a:pPr>
            <a:endParaRPr lang="en-GB" dirty="0"/>
          </a:p>
          <a:p>
            <a:pPr marL="0" indent="0">
              <a:lnSpc>
                <a:spcPct val="100000"/>
              </a:lnSpc>
              <a:buNone/>
            </a:pPr>
            <a:r>
              <a:rPr lang="en-GB" dirty="0" smtClean="0"/>
              <a:t>PSD Lead</a:t>
            </a:r>
          </a:p>
          <a:p>
            <a:pPr marL="0" indent="0">
              <a:lnSpc>
                <a:spcPct val="100000"/>
              </a:lnSpc>
              <a:buNone/>
            </a:pPr>
            <a:r>
              <a:rPr lang="en-GB" dirty="0" smtClean="0"/>
              <a:t>Responsible for RSHE</a:t>
            </a:r>
          </a:p>
        </p:txBody>
      </p:sp>
      <p:sp>
        <p:nvSpPr>
          <p:cNvPr id="4" name="Content Placeholder 3"/>
          <p:cNvSpPr>
            <a:spLocks noGrp="1"/>
          </p:cNvSpPr>
          <p:nvPr>
            <p:ph sz="half" idx="2"/>
          </p:nvPr>
        </p:nvSpPr>
        <p:spPr>
          <a:xfrm>
            <a:off x="6257058" y="2119745"/>
            <a:ext cx="2415020" cy="4057218"/>
          </a:xfrm>
        </p:spPr>
        <p:txBody>
          <a:bodyPr/>
          <a:lstStyle/>
          <a:p>
            <a:pPr marL="0" indent="0">
              <a:lnSpc>
                <a:spcPct val="100000"/>
              </a:lnSpc>
              <a:buNone/>
            </a:pPr>
            <a:r>
              <a:rPr lang="en-GB" dirty="0" smtClean="0"/>
              <a:t>Ms Blackman</a:t>
            </a:r>
          </a:p>
          <a:p>
            <a:pPr marL="0" indent="0">
              <a:lnSpc>
                <a:spcPct val="100000"/>
              </a:lnSpc>
              <a:buNone/>
            </a:pPr>
            <a:endParaRPr lang="en-GB" dirty="0" smtClean="0"/>
          </a:p>
          <a:p>
            <a:pPr marL="0" indent="0">
              <a:lnSpc>
                <a:spcPct val="100000"/>
              </a:lnSpc>
              <a:buNone/>
            </a:pPr>
            <a:r>
              <a:rPr lang="en-GB" dirty="0" smtClean="0"/>
              <a:t>Responsible for Citizenship and Independence</a:t>
            </a:r>
            <a:endParaRPr lang="en-GB" dirty="0"/>
          </a:p>
          <a:p>
            <a:pPr marL="0" indent="0">
              <a:buNone/>
            </a:pPr>
            <a:endParaRPr lang="en-GB" dirty="0"/>
          </a:p>
        </p:txBody>
      </p:sp>
      <p:pic>
        <p:nvPicPr>
          <p:cNvPr id="5" name="Picture 2" descr="St Luke's School"/>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882746" y="5180157"/>
            <a:ext cx="1143000" cy="1476375"/>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p:cNvSpPr txBox="1"/>
          <p:nvPr/>
        </p:nvSpPr>
        <p:spPr>
          <a:xfrm>
            <a:off x="3527711" y="2119745"/>
            <a:ext cx="2479098" cy="1815882"/>
          </a:xfrm>
          <a:prstGeom prst="rect">
            <a:avLst/>
          </a:prstGeom>
          <a:noFill/>
        </p:spPr>
        <p:txBody>
          <a:bodyPr wrap="square" rtlCol="0">
            <a:spAutoFit/>
          </a:bodyPr>
          <a:lstStyle/>
          <a:p>
            <a:r>
              <a:rPr lang="en-GB" sz="2800" dirty="0" smtClean="0"/>
              <a:t>Mr Pollard</a:t>
            </a:r>
          </a:p>
          <a:p>
            <a:endParaRPr lang="en-GB" sz="2800" dirty="0"/>
          </a:p>
          <a:p>
            <a:r>
              <a:rPr lang="en-GB" sz="2800" dirty="0" smtClean="0"/>
              <a:t>Responsible for safeguarding</a:t>
            </a:r>
            <a:endParaRPr lang="en-GB" sz="2800" dirty="0"/>
          </a:p>
        </p:txBody>
      </p:sp>
      <p:sp>
        <p:nvSpPr>
          <p:cNvPr id="10" name="TextBox 9"/>
          <p:cNvSpPr txBox="1"/>
          <p:nvPr/>
        </p:nvSpPr>
        <p:spPr>
          <a:xfrm>
            <a:off x="8922327" y="2147454"/>
            <a:ext cx="2431473" cy="1815882"/>
          </a:xfrm>
          <a:prstGeom prst="rect">
            <a:avLst/>
          </a:prstGeom>
          <a:noFill/>
        </p:spPr>
        <p:txBody>
          <a:bodyPr wrap="square" rtlCol="0">
            <a:spAutoFit/>
          </a:bodyPr>
          <a:lstStyle/>
          <a:p>
            <a:r>
              <a:rPr lang="en-GB" sz="2800" dirty="0" smtClean="0"/>
              <a:t>Mrs Roper</a:t>
            </a:r>
          </a:p>
          <a:p>
            <a:endParaRPr lang="en-GB" sz="2800" dirty="0"/>
          </a:p>
          <a:p>
            <a:r>
              <a:rPr lang="en-GB" sz="2800" dirty="0" smtClean="0"/>
              <a:t>Responsible for Careers</a:t>
            </a:r>
            <a:endParaRPr lang="en-GB" sz="2800" dirty="0"/>
          </a:p>
        </p:txBody>
      </p:sp>
    </p:spTree>
    <p:extLst>
      <p:ext uri="{BB962C8B-B14F-4D97-AF65-F5344CB8AC3E}">
        <p14:creationId xmlns:p14="http://schemas.microsoft.com/office/powerpoint/2010/main" val="94701431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Managing Feelings Topic Areas</a:t>
            </a:r>
            <a:endParaRPr lang="en-GB" dirty="0"/>
          </a:p>
        </p:txBody>
      </p:sp>
      <p:pic>
        <p:nvPicPr>
          <p:cNvPr id="5" name="Picture 2" descr="St Luke's School"/>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882746" y="5180157"/>
            <a:ext cx="1143000" cy="1476375"/>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8" name="Table 7"/>
          <p:cNvGraphicFramePr>
            <a:graphicFrameLocks noGrp="1"/>
          </p:cNvGraphicFramePr>
          <p:nvPr>
            <p:extLst>
              <p:ext uri="{D42A27DB-BD31-4B8C-83A1-F6EECF244321}">
                <p14:modId xmlns:p14="http://schemas.microsoft.com/office/powerpoint/2010/main" val="3173216396"/>
              </p:ext>
            </p:extLst>
          </p:nvPr>
        </p:nvGraphicFramePr>
        <p:xfrm>
          <a:off x="838200" y="1690688"/>
          <a:ext cx="10320867" cy="3152591"/>
        </p:xfrm>
        <a:graphic>
          <a:graphicData uri="http://schemas.openxmlformats.org/drawingml/2006/table">
            <a:tbl>
              <a:tblPr firstRow="1" firstCol="1" bandRow="1">
                <a:tableStyleId>{69CF1AB2-1976-4502-BF36-3FF5EA218861}</a:tableStyleId>
              </a:tblPr>
              <a:tblGrid>
                <a:gridCol w="3440289">
                  <a:extLst>
                    <a:ext uri="{9D8B030D-6E8A-4147-A177-3AD203B41FA5}">
                      <a16:colId xmlns:a16="http://schemas.microsoft.com/office/drawing/2014/main" val="2284873804"/>
                    </a:ext>
                  </a:extLst>
                </a:gridCol>
                <a:gridCol w="3440289">
                  <a:extLst>
                    <a:ext uri="{9D8B030D-6E8A-4147-A177-3AD203B41FA5}">
                      <a16:colId xmlns:a16="http://schemas.microsoft.com/office/drawing/2014/main" val="3091773312"/>
                    </a:ext>
                  </a:extLst>
                </a:gridCol>
                <a:gridCol w="3440289">
                  <a:extLst>
                    <a:ext uri="{9D8B030D-6E8A-4147-A177-3AD203B41FA5}">
                      <a16:colId xmlns:a16="http://schemas.microsoft.com/office/drawing/2014/main" val="331899851"/>
                    </a:ext>
                  </a:extLst>
                </a:gridCol>
              </a:tblGrid>
              <a:tr h="331295">
                <a:tc>
                  <a:txBody>
                    <a:bodyPr/>
                    <a:lstStyle/>
                    <a:p>
                      <a:pPr>
                        <a:lnSpc>
                          <a:spcPct val="107000"/>
                        </a:lnSpc>
                        <a:spcAft>
                          <a:spcPts val="0"/>
                        </a:spcAft>
                      </a:pPr>
                      <a:r>
                        <a:rPr lang="en-GB" sz="2000" dirty="0">
                          <a:effectLst/>
                        </a:rPr>
                        <a:t>Key stage 1and 2 topic areas</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5">
                        <a:lumMod val="60000"/>
                        <a:lumOff val="40000"/>
                      </a:schemeClr>
                    </a:solidFill>
                  </a:tcPr>
                </a:tc>
                <a:tc>
                  <a:txBody>
                    <a:bodyPr/>
                    <a:lstStyle/>
                    <a:p>
                      <a:pPr>
                        <a:lnSpc>
                          <a:spcPct val="107000"/>
                        </a:lnSpc>
                        <a:spcAft>
                          <a:spcPts val="0"/>
                        </a:spcAft>
                      </a:pPr>
                      <a:r>
                        <a:rPr lang="en-GB" sz="2000">
                          <a:effectLst/>
                        </a:rPr>
                        <a:t>Key stage 3 topic areas</a:t>
                      </a:r>
                      <a:endParaRPr lang="en-GB"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5">
                        <a:lumMod val="60000"/>
                        <a:lumOff val="40000"/>
                      </a:schemeClr>
                    </a:solidFill>
                  </a:tcPr>
                </a:tc>
                <a:tc>
                  <a:txBody>
                    <a:bodyPr/>
                    <a:lstStyle/>
                    <a:p>
                      <a:pPr>
                        <a:lnSpc>
                          <a:spcPct val="107000"/>
                        </a:lnSpc>
                        <a:spcAft>
                          <a:spcPts val="0"/>
                        </a:spcAft>
                      </a:pPr>
                      <a:r>
                        <a:rPr lang="en-GB" sz="2000" dirty="0">
                          <a:effectLst/>
                        </a:rPr>
                        <a:t>Key stage 4 topic areas</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5">
                        <a:lumMod val="60000"/>
                        <a:lumOff val="40000"/>
                      </a:schemeClr>
                    </a:solidFill>
                  </a:tcPr>
                </a:tc>
                <a:extLst>
                  <a:ext uri="{0D108BD9-81ED-4DB2-BD59-A6C34878D82A}">
                    <a16:rowId xmlns:a16="http://schemas.microsoft.com/office/drawing/2014/main" val="4119126716"/>
                  </a:ext>
                </a:extLst>
              </a:tr>
              <a:tr h="622439">
                <a:tc>
                  <a:txBody>
                    <a:bodyPr/>
                    <a:lstStyle/>
                    <a:p>
                      <a:pPr>
                        <a:lnSpc>
                          <a:spcPct val="107000"/>
                        </a:lnSpc>
                        <a:spcAft>
                          <a:spcPts val="0"/>
                        </a:spcAft>
                      </a:pPr>
                      <a:r>
                        <a:rPr lang="en-GB" sz="2000" b="0" dirty="0">
                          <a:effectLst/>
                        </a:rPr>
                        <a:t>1. Identifying and expressing feelings </a:t>
                      </a:r>
                      <a:endParaRPr lang="en-GB" sz="2000" b="0" i="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2000" dirty="0">
                          <a:effectLst/>
                        </a:rPr>
                        <a:t>1. Self-esteem and unkind comments</a:t>
                      </a:r>
                      <a:endParaRPr lang="en-GB" sz="2000" i="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2000" dirty="0">
                          <a:effectLst/>
                        </a:rPr>
                        <a:t> </a:t>
                      </a:r>
                      <a:endParaRPr lang="en-GB" sz="2000" i="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782227354"/>
                  </a:ext>
                </a:extLst>
              </a:tr>
              <a:tr h="723008">
                <a:tc>
                  <a:txBody>
                    <a:bodyPr/>
                    <a:lstStyle/>
                    <a:p>
                      <a:pPr>
                        <a:lnSpc>
                          <a:spcPct val="107000"/>
                        </a:lnSpc>
                        <a:spcAft>
                          <a:spcPts val="0"/>
                        </a:spcAft>
                      </a:pPr>
                      <a:r>
                        <a:rPr lang="en-GB" sz="2000" b="0" dirty="0">
                          <a:effectLst/>
                        </a:rPr>
                        <a:t>2. Managing strong feelings </a:t>
                      </a:r>
                      <a:endParaRPr lang="en-GB" sz="2000" b="0" i="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tabLst>
                          <a:tab pos="1410335" algn="ctr"/>
                        </a:tabLst>
                      </a:pPr>
                      <a:r>
                        <a:rPr lang="en-GB" sz="2000" dirty="0">
                          <a:effectLst/>
                        </a:rPr>
                        <a:t>2. Strong feelings  </a:t>
                      </a:r>
                      <a:endParaRPr lang="en-GB" sz="2000" i="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tabLst>
                          <a:tab pos="1410335" algn="ctr"/>
                        </a:tabLst>
                      </a:pPr>
                      <a:r>
                        <a:rPr lang="en-GB" sz="2000">
                          <a:effectLst/>
                        </a:rPr>
                        <a:t> </a:t>
                      </a:r>
                      <a:endParaRPr lang="en-GB" sz="2000" i="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302372848"/>
                  </a:ext>
                </a:extLst>
              </a:tr>
              <a:tr h="723008">
                <a:tc>
                  <a:txBody>
                    <a:bodyPr/>
                    <a:lstStyle/>
                    <a:p>
                      <a:endParaRPr lang="en-GB" dirty="0"/>
                    </a:p>
                  </a:txBody>
                  <a:tcPr marL="68580" marR="68580" marT="0" marB="0"/>
                </a:tc>
                <a:tc>
                  <a:txBody>
                    <a:bodyPr/>
                    <a:lstStyle/>
                    <a:p>
                      <a:pPr>
                        <a:lnSpc>
                          <a:spcPct val="107000"/>
                        </a:lnSpc>
                        <a:spcAft>
                          <a:spcPts val="0"/>
                        </a:spcAft>
                      </a:pPr>
                      <a:r>
                        <a:rPr lang="en-GB" sz="2000" dirty="0">
                          <a:effectLst/>
                        </a:rPr>
                        <a:t>3. Romantic feelings and sexual attraction </a:t>
                      </a:r>
                      <a:endParaRPr lang="en-GB" sz="2000" i="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2000" dirty="0">
                          <a:effectLst/>
                        </a:rPr>
                        <a:t>3. Romantic feelings and sexual attraction</a:t>
                      </a:r>
                      <a:endParaRPr lang="en-GB" sz="2000" i="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756614310"/>
                  </a:ext>
                </a:extLst>
              </a:tr>
              <a:tr h="723008">
                <a:tc>
                  <a:txBody>
                    <a:bodyPr/>
                    <a:lstStyle/>
                    <a:p>
                      <a:pPr>
                        <a:lnSpc>
                          <a:spcPct val="107000"/>
                        </a:lnSpc>
                        <a:spcAft>
                          <a:spcPts val="0"/>
                        </a:spcAft>
                      </a:pPr>
                      <a:r>
                        <a:rPr lang="en-GB" sz="2000" dirty="0">
                          <a:effectLst/>
                        </a:rPr>
                        <a:t> </a:t>
                      </a:r>
                      <a:endParaRPr lang="en-GB" sz="2000" i="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2000">
                          <a:effectLst/>
                        </a:rPr>
                        <a:t>4. Expectations of relationships/abuse </a:t>
                      </a:r>
                      <a:endParaRPr lang="en-GB" sz="2000" i="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2000" dirty="0">
                          <a:effectLst/>
                        </a:rPr>
                        <a:t> </a:t>
                      </a:r>
                      <a:endParaRPr lang="en-GB" sz="2000" i="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724788868"/>
                  </a:ext>
                </a:extLst>
              </a:tr>
            </a:tbl>
          </a:graphicData>
        </a:graphic>
      </p:graphicFrame>
    </p:spTree>
    <p:extLst>
      <p:ext uri="{BB962C8B-B14F-4D97-AF65-F5344CB8AC3E}">
        <p14:creationId xmlns:p14="http://schemas.microsoft.com/office/powerpoint/2010/main" val="410121954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Changing and Growing Topic Areas</a:t>
            </a:r>
            <a:endParaRPr lang="en-GB" dirty="0"/>
          </a:p>
        </p:txBody>
      </p:sp>
      <p:pic>
        <p:nvPicPr>
          <p:cNvPr id="5" name="Picture 2" descr="St Luke's School"/>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882746" y="5180157"/>
            <a:ext cx="1143000" cy="1476375"/>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8" name="Table 7"/>
          <p:cNvGraphicFramePr>
            <a:graphicFrameLocks noGrp="1"/>
          </p:cNvGraphicFramePr>
          <p:nvPr>
            <p:extLst>
              <p:ext uri="{D42A27DB-BD31-4B8C-83A1-F6EECF244321}">
                <p14:modId xmlns:p14="http://schemas.microsoft.com/office/powerpoint/2010/main" val="1306281861"/>
              </p:ext>
            </p:extLst>
          </p:nvPr>
        </p:nvGraphicFramePr>
        <p:xfrm>
          <a:off x="838200" y="1690688"/>
          <a:ext cx="10320867" cy="3122758"/>
        </p:xfrm>
        <a:graphic>
          <a:graphicData uri="http://schemas.openxmlformats.org/drawingml/2006/table">
            <a:tbl>
              <a:tblPr firstRow="1" firstCol="1" bandRow="1">
                <a:tableStyleId>{69CF1AB2-1976-4502-BF36-3FF5EA218861}</a:tableStyleId>
              </a:tblPr>
              <a:tblGrid>
                <a:gridCol w="3440289">
                  <a:extLst>
                    <a:ext uri="{9D8B030D-6E8A-4147-A177-3AD203B41FA5}">
                      <a16:colId xmlns:a16="http://schemas.microsoft.com/office/drawing/2014/main" val="2284873804"/>
                    </a:ext>
                  </a:extLst>
                </a:gridCol>
                <a:gridCol w="3440289">
                  <a:extLst>
                    <a:ext uri="{9D8B030D-6E8A-4147-A177-3AD203B41FA5}">
                      <a16:colId xmlns:a16="http://schemas.microsoft.com/office/drawing/2014/main" val="3091773312"/>
                    </a:ext>
                  </a:extLst>
                </a:gridCol>
                <a:gridCol w="3440289">
                  <a:extLst>
                    <a:ext uri="{9D8B030D-6E8A-4147-A177-3AD203B41FA5}">
                      <a16:colId xmlns:a16="http://schemas.microsoft.com/office/drawing/2014/main" val="331899851"/>
                    </a:ext>
                  </a:extLst>
                </a:gridCol>
              </a:tblGrid>
              <a:tr h="331295">
                <a:tc>
                  <a:txBody>
                    <a:bodyPr/>
                    <a:lstStyle/>
                    <a:p>
                      <a:pPr>
                        <a:lnSpc>
                          <a:spcPct val="107000"/>
                        </a:lnSpc>
                        <a:spcAft>
                          <a:spcPts val="0"/>
                        </a:spcAft>
                      </a:pPr>
                      <a:r>
                        <a:rPr lang="en-GB" sz="2000" dirty="0">
                          <a:effectLst/>
                        </a:rPr>
                        <a:t>Key stage 1and 2 topic areas</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5">
                        <a:lumMod val="60000"/>
                        <a:lumOff val="40000"/>
                      </a:schemeClr>
                    </a:solidFill>
                  </a:tcPr>
                </a:tc>
                <a:tc>
                  <a:txBody>
                    <a:bodyPr/>
                    <a:lstStyle/>
                    <a:p>
                      <a:pPr>
                        <a:lnSpc>
                          <a:spcPct val="107000"/>
                        </a:lnSpc>
                        <a:spcAft>
                          <a:spcPts val="0"/>
                        </a:spcAft>
                      </a:pPr>
                      <a:r>
                        <a:rPr lang="en-GB" sz="2000">
                          <a:effectLst/>
                        </a:rPr>
                        <a:t>Key stage 3 topic areas</a:t>
                      </a:r>
                      <a:endParaRPr lang="en-GB"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5">
                        <a:lumMod val="60000"/>
                        <a:lumOff val="40000"/>
                      </a:schemeClr>
                    </a:solidFill>
                  </a:tcPr>
                </a:tc>
                <a:tc>
                  <a:txBody>
                    <a:bodyPr/>
                    <a:lstStyle/>
                    <a:p>
                      <a:pPr>
                        <a:lnSpc>
                          <a:spcPct val="107000"/>
                        </a:lnSpc>
                        <a:spcAft>
                          <a:spcPts val="0"/>
                        </a:spcAft>
                      </a:pPr>
                      <a:r>
                        <a:rPr lang="en-GB" sz="2000" dirty="0">
                          <a:effectLst/>
                        </a:rPr>
                        <a:t>Key stage 4 topic areas</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5">
                        <a:lumMod val="60000"/>
                        <a:lumOff val="40000"/>
                      </a:schemeClr>
                    </a:solidFill>
                  </a:tcPr>
                </a:tc>
                <a:extLst>
                  <a:ext uri="{0D108BD9-81ED-4DB2-BD59-A6C34878D82A}">
                    <a16:rowId xmlns:a16="http://schemas.microsoft.com/office/drawing/2014/main" val="4119126716"/>
                  </a:ext>
                </a:extLst>
              </a:tr>
              <a:tr h="622439">
                <a:tc>
                  <a:txBody>
                    <a:bodyPr/>
                    <a:lstStyle/>
                    <a:p>
                      <a:pPr>
                        <a:lnSpc>
                          <a:spcPct val="107000"/>
                        </a:lnSpc>
                        <a:spcAft>
                          <a:spcPts val="0"/>
                        </a:spcAft>
                      </a:pPr>
                      <a:r>
                        <a:rPr lang="en-GB" sz="2000" b="0" i="0" dirty="0">
                          <a:effectLst/>
                          <a:latin typeface="Calibri" panose="020F0502020204030204" pitchFamily="34" charset="0"/>
                          <a:ea typeface="Calibri" panose="020F0502020204030204" pitchFamily="34" charset="0"/>
                          <a:cs typeface="Times New Roman" panose="02020603050405020304" pitchFamily="18" charset="0"/>
                        </a:rPr>
                        <a:t>1. Baby to adult </a:t>
                      </a:r>
                    </a:p>
                  </a:txBody>
                  <a:tcPr marL="68580" marR="68580" marT="0" marB="0"/>
                </a:tc>
                <a:tc>
                  <a:txBody>
                    <a:bodyPr/>
                    <a:lstStyle/>
                    <a:p>
                      <a:pPr>
                        <a:lnSpc>
                          <a:spcPct val="107000"/>
                        </a:lnSpc>
                        <a:spcAft>
                          <a:spcPts val="0"/>
                        </a:spcAft>
                      </a:pPr>
                      <a:r>
                        <a:rPr lang="en-GB" sz="2000" b="0" i="0" dirty="0">
                          <a:effectLst/>
                          <a:latin typeface="Calibri" panose="020F0502020204030204" pitchFamily="34" charset="0"/>
                          <a:ea typeface="Calibri" panose="020F0502020204030204" pitchFamily="34" charset="0"/>
                          <a:cs typeface="Times New Roman" panose="02020603050405020304" pitchFamily="18" charset="0"/>
                        </a:rPr>
                        <a:t>1. Puberty </a:t>
                      </a:r>
                    </a:p>
                  </a:txBody>
                  <a:tcPr marL="68580" marR="68580" marT="0" marB="0"/>
                </a:tc>
                <a:tc>
                  <a:txBody>
                    <a:bodyPr/>
                    <a:lstStyle/>
                    <a:p>
                      <a:pPr>
                        <a:lnSpc>
                          <a:spcPct val="107000"/>
                        </a:lnSpc>
                        <a:spcAft>
                          <a:spcPts val="0"/>
                        </a:spcAft>
                      </a:pPr>
                      <a:r>
                        <a:rPr lang="en-GB" sz="2000" b="0" i="0">
                          <a:effectLst/>
                          <a:latin typeface="Calibri" panose="020F0502020204030204" pitchFamily="34" charset="0"/>
                          <a:ea typeface="Calibri" panose="020F0502020204030204" pitchFamily="34" charset="0"/>
                          <a:cs typeface="Times New Roman" panose="02020603050405020304" pitchFamily="18" charset="0"/>
                        </a:rPr>
                        <a:t>1. Puberty</a:t>
                      </a:r>
                    </a:p>
                  </a:txBody>
                  <a:tcPr marL="68580" marR="68580" marT="0" marB="0"/>
                </a:tc>
                <a:extLst>
                  <a:ext uri="{0D108BD9-81ED-4DB2-BD59-A6C34878D82A}">
                    <a16:rowId xmlns:a16="http://schemas.microsoft.com/office/drawing/2014/main" val="1782227354"/>
                  </a:ext>
                </a:extLst>
              </a:tr>
              <a:tr h="723008">
                <a:tc>
                  <a:txBody>
                    <a:bodyPr/>
                    <a:lstStyle/>
                    <a:p>
                      <a:pPr>
                        <a:lnSpc>
                          <a:spcPct val="107000"/>
                        </a:lnSpc>
                        <a:spcAft>
                          <a:spcPts val="0"/>
                        </a:spcAft>
                      </a:pPr>
                      <a:r>
                        <a:rPr lang="en-GB" sz="2000" b="0" i="0">
                          <a:effectLst/>
                          <a:latin typeface="Calibri" panose="020F0502020204030204" pitchFamily="34" charset="0"/>
                          <a:ea typeface="Calibri" panose="020F0502020204030204" pitchFamily="34" charset="0"/>
                          <a:cs typeface="Times New Roman" panose="02020603050405020304" pitchFamily="18" charset="0"/>
                        </a:rPr>
                        <a:t>2. Changes at puberty </a:t>
                      </a:r>
                    </a:p>
                  </a:txBody>
                  <a:tcPr marL="68580" marR="68580" marT="0" marB="0"/>
                </a:tc>
                <a:tc>
                  <a:txBody>
                    <a:bodyPr/>
                    <a:lstStyle/>
                    <a:p>
                      <a:pPr>
                        <a:lnSpc>
                          <a:spcPct val="107000"/>
                        </a:lnSpc>
                        <a:spcAft>
                          <a:spcPts val="0"/>
                        </a:spcAft>
                      </a:pPr>
                      <a:r>
                        <a:rPr lang="en-GB" sz="2000" b="0" i="0" dirty="0">
                          <a:effectLst/>
                          <a:latin typeface="Calibri" panose="020F0502020204030204" pitchFamily="34" charset="0"/>
                          <a:ea typeface="Calibri" panose="020F0502020204030204" pitchFamily="34" charset="0"/>
                          <a:cs typeface="Times New Roman" panose="02020603050405020304" pitchFamily="18" charset="0"/>
                        </a:rPr>
                        <a:t>2. Positive/unhealthy relationships </a:t>
                      </a:r>
                    </a:p>
                  </a:txBody>
                  <a:tcPr marL="68580" marR="68580" marT="0" marB="0"/>
                </a:tc>
                <a:tc>
                  <a:txBody>
                    <a:bodyPr/>
                    <a:lstStyle/>
                    <a:p>
                      <a:pPr>
                        <a:lnSpc>
                          <a:spcPct val="107000"/>
                        </a:lnSpc>
                        <a:spcAft>
                          <a:spcPts val="0"/>
                        </a:spcAft>
                      </a:pPr>
                      <a:r>
                        <a:rPr lang="en-GB" sz="2000" b="0" i="0" dirty="0">
                          <a:effectLst/>
                          <a:latin typeface="Calibri" panose="020F0502020204030204" pitchFamily="34" charset="0"/>
                          <a:ea typeface="Calibri" panose="020F0502020204030204" pitchFamily="34" charset="0"/>
                          <a:cs typeface="Times New Roman" panose="02020603050405020304" pitchFamily="18" charset="0"/>
                        </a:rPr>
                        <a:t> </a:t>
                      </a:r>
                      <a:r>
                        <a:rPr lang="en-GB" sz="2000" b="0" i="0" dirty="0" smtClean="0">
                          <a:effectLst/>
                          <a:latin typeface="Calibri" panose="020F0502020204030204" pitchFamily="34" charset="0"/>
                          <a:ea typeface="Calibri" panose="020F0502020204030204" pitchFamily="34" charset="0"/>
                          <a:cs typeface="Times New Roman" panose="02020603050405020304" pitchFamily="18" charset="0"/>
                        </a:rPr>
                        <a:t>2. Positive/unhealthy relationships </a:t>
                      </a:r>
                    </a:p>
                  </a:txBody>
                  <a:tcPr marL="68580" marR="68580" marT="0" marB="0"/>
                </a:tc>
                <a:extLst>
                  <a:ext uri="{0D108BD9-81ED-4DB2-BD59-A6C34878D82A}">
                    <a16:rowId xmlns:a16="http://schemas.microsoft.com/office/drawing/2014/main" val="2302372848"/>
                  </a:ext>
                </a:extLst>
              </a:tr>
              <a:tr h="723008">
                <a:tc>
                  <a:txBody>
                    <a:bodyPr/>
                    <a:lstStyle/>
                    <a:p>
                      <a:pPr>
                        <a:lnSpc>
                          <a:spcPct val="107000"/>
                        </a:lnSpc>
                        <a:spcAft>
                          <a:spcPts val="0"/>
                        </a:spcAft>
                      </a:pPr>
                      <a:r>
                        <a:rPr lang="en-GB" sz="2000" b="0" i="0" dirty="0">
                          <a:effectLst/>
                          <a:latin typeface="Calibri" panose="020F0502020204030204" pitchFamily="34" charset="0"/>
                          <a:ea typeface="Calibri" panose="020F0502020204030204" pitchFamily="34" charset="0"/>
                          <a:cs typeface="Times New Roman" panose="02020603050405020304" pitchFamily="18" charset="0"/>
                        </a:rPr>
                        <a:t>3. Dealing with touch </a:t>
                      </a:r>
                    </a:p>
                  </a:txBody>
                  <a:tcPr marL="68580" marR="68580" marT="0" marB="0"/>
                </a:tc>
                <a:tc>
                  <a:txBody>
                    <a:bodyPr/>
                    <a:lstStyle/>
                    <a:p>
                      <a:pPr>
                        <a:lnSpc>
                          <a:spcPct val="107000"/>
                        </a:lnSpc>
                        <a:spcAft>
                          <a:spcPts val="0"/>
                        </a:spcAft>
                      </a:pPr>
                      <a:r>
                        <a:rPr lang="en-GB" sz="2000" b="0" i="0" dirty="0">
                          <a:effectLst/>
                          <a:latin typeface="Calibri" panose="020F0502020204030204" pitchFamily="34" charset="0"/>
                          <a:ea typeface="Calibri" panose="020F0502020204030204" pitchFamily="34" charset="0"/>
                          <a:cs typeface="Times New Roman" panose="02020603050405020304" pitchFamily="18" charset="0"/>
                        </a:rPr>
                        <a:t>3. Friendships </a:t>
                      </a:r>
                    </a:p>
                  </a:txBody>
                  <a:tcPr marL="68580" marR="68580" marT="0" marB="0"/>
                </a:tc>
                <a:tc>
                  <a:txBody>
                    <a:bodyPr/>
                    <a:lstStyle/>
                    <a:p>
                      <a:pPr>
                        <a:lnSpc>
                          <a:spcPct val="107000"/>
                        </a:lnSpc>
                        <a:spcAft>
                          <a:spcPts val="0"/>
                        </a:spcAft>
                      </a:pPr>
                      <a:r>
                        <a:rPr lang="en-GB" sz="2000" b="0" i="0" dirty="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tc>
                <a:extLst>
                  <a:ext uri="{0D108BD9-81ED-4DB2-BD59-A6C34878D82A}">
                    <a16:rowId xmlns:a16="http://schemas.microsoft.com/office/drawing/2014/main" val="1756614310"/>
                  </a:ext>
                </a:extLst>
              </a:tr>
              <a:tr h="723008">
                <a:tc>
                  <a:txBody>
                    <a:bodyPr/>
                    <a:lstStyle/>
                    <a:p>
                      <a:endParaRPr lang="en-GB" dirty="0"/>
                    </a:p>
                  </a:txBody>
                  <a:tcPr marL="68580" marR="68580" marT="0" marB="0"/>
                </a:tc>
                <a:tc>
                  <a:txBody>
                    <a:bodyPr/>
                    <a:lstStyle/>
                    <a:p>
                      <a:pPr>
                        <a:lnSpc>
                          <a:spcPct val="107000"/>
                        </a:lnSpc>
                        <a:spcAft>
                          <a:spcPts val="0"/>
                        </a:spcAft>
                      </a:pPr>
                      <a:r>
                        <a:rPr lang="en-GB" sz="2000" b="0" i="0">
                          <a:effectLst/>
                          <a:latin typeface="Calibri" panose="020F0502020204030204" pitchFamily="34" charset="0"/>
                          <a:ea typeface="Calibri" panose="020F0502020204030204" pitchFamily="34" charset="0"/>
                          <a:cs typeface="Times New Roman" panose="02020603050405020304" pitchFamily="18" charset="0"/>
                        </a:rPr>
                        <a:t>4. Romantic relationships, consent </a:t>
                      </a:r>
                    </a:p>
                  </a:txBody>
                  <a:tcPr marL="68580" marR="68580" marT="0" marB="0"/>
                </a:tc>
                <a:tc>
                  <a:txBody>
                    <a:bodyPr/>
                    <a:lstStyle/>
                    <a:p>
                      <a:pPr>
                        <a:lnSpc>
                          <a:spcPct val="107000"/>
                        </a:lnSpc>
                        <a:spcAft>
                          <a:spcPts val="0"/>
                        </a:spcAft>
                      </a:pPr>
                      <a:r>
                        <a:rPr lang="en-GB" sz="2000" b="0" i="0" dirty="0">
                          <a:effectLst/>
                          <a:latin typeface="Calibri" panose="020F0502020204030204" pitchFamily="34" charset="0"/>
                          <a:ea typeface="Calibri" panose="020F0502020204030204" pitchFamily="34" charset="0"/>
                          <a:cs typeface="Times New Roman" panose="02020603050405020304" pitchFamily="18" charset="0"/>
                        </a:rPr>
                        <a:t>4. Intimate relationships, consent and contraception</a:t>
                      </a:r>
                    </a:p>
                  </a:txBody>
                  <a:tcPr marL="68580" marR="68580" marT="0" marB="0"/>
                </a:tc>
                <a:extLst>
                  <a:ext uri="{0D108BD9-81ED-4DB2-BD59-A6C34878D82A}">
                    <a16:rowId xmlns:a16="http://schemas.microsoft.com/office/drawing/2014/main" val="3724788868"/>
                  </a:ext>
                </a:extLst>
              </a:tr>
            </a:tbl>
          </a:graphicData>
        </a:graphic>
      </p:graphicFrame>
    </p:spTree>
    <p:extLst>
      <p:ext uri="{BB962C8B-B14F-4D97-AF65-F5344CB8AC3E}">
        <p14:creationId xmlns:p14="http://schemas.microsoft.com/office/powerpoint/2010/main" val="222795859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Changing and Growing Topic Areas</a:t>
            </a:r>
            <a:endParaRPr lang="en-GB" dirty="0"/>
          </a:p>
        </p:txBody>
      </p:sp>
      <p:pic>
        <p:nvPicPr>
          <p:cNvPr id="5" name="Picture 2" descr="St Luke's School"/>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882746" y="5180157"/>
            <a:ext cx="1143000" cy="1476375"/>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8" name="Table 7"/>
          <p:cNvGraphicFramePr>
            <a:graphicFrameLocks noGrp="1"/>
          </p:cNvGraphicFramePr>
          <p:nvPr>
            <p:extLst>
              <p:ext uri="{D42A27DB-BD31-4B8C-83A1-F6EECF244321}">
                <p14:modId xmlns:p14="http://schemas.microsoft.com/office/powerpoint/2010/main" val="1306281861"/>
              </p:ext>
            </p:extLst>
          </p:nvPr>
        </p:nvGraphicFramePr>
        <p:xfrm>
          <a:off x="838200" y="1690688"/>
          <a:ext cx="10320867" cy="3122758"/>
        </p:xfrm>
        <a:graphic>
          <a:graphicData uri="http://schemas.openxmlformats.org/drawingml/2006/table">
            <a:tbl>
              <a:tblPr firstRow="1" firstCol="1" bandRow="1">
                <a:tableStyleId>{69CF1AB2-1976-4502-BF36-3FF5EA218861}</a:tableStyleId>
              </a:tblPr>
              <a:tblGrid>
                <a:gridCol w="3440289">
                  <a:extLst>
                    <a:ext uri="{9D8B030D-6E8A-4147-A177-3AD203B41FA5}">
                      <a16:colId xmlns:a16="http://schemas.microsoft.com/office/drawing/2014/main" val="2284873804"/>
                    </a:ext>
                  </a:extLst>
                </a:gridCol>
                <a:gridCol w="3440289">
                  <a:extLst>
                    <a:ext uri="{9D8B030D-6E8A-4147-A177-3AD203B41FA5}">
                      <a16:colId xmlns:a16="http://schemas.microsoft.com/office/drawing/2014/main" val="3091773312"/>
                    </a:ext>
                  </a:extLst>
                </a:gridCol>
                <a:gridCol w="3440289">
                  <a:extLst>
                    <a:ext uri="{9D8B030D-6E8A-4147-A177-3AD203B41FA5}">
                      <a16:colId xmlns:a16="http://schemas.microsoft.com/office/drawing/2014/main" val="331899851"/>
                    </a:ext>
                  </a:extLst>
                </a:gridCol>
              </a:tblGrid>
              <a:tr h="331295">
                <a:tc>
                  <a:txBody>
                    <a:bodyPr/>
                    <a:lstStyle/>
                    <a:p>
                      <a:pPr>
                        <a:lnSpc>
                          <a:spcPct val="107000"/>
                        </a:lnSpc>
                        <a:spcAft>
                          <a:spcPts val="0"/>
                        </a:spcAft>
                      </a:pPr>
                      <a:r>
                        <a:rPr lang="en-GB" sz="2000" dirty="0">
                          <a:effectLst/>
                        </a:rPr>
                        <a:t>Key stage 1and 2 topic areas</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5">
                        <a:lumMod val="60000"/>
                        <a:lumOff val="40000"/>
                      </a:schemeClr>
                    </a:solidFill>
                  </a:tcPr>
                </a:tc>
                <a:tc>
                  <a:txBody>
                    <a:bodyPr/>
                    <a:lstStyle/>
                    <a:p>
                      <a:pPr>
                        <a:lnSpc>
                          <a:spcPct val="107000"/>
                        </a:lnSpc>
                        <a:spcAft>
                          <a:spcPts val="0"/>
                        </a:spcAft>
                      </a:pPr>
                      <a:r>
                        <a:rPr lang="en-GB" sz="2000">
                          <a:effectLst/>
                        </a:rPr>
                        <a:t>Key stage 3 topic areas</a:t>
                      </a:r>
                      <a:endParaRPr lang="en-GB"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5">
                        <a:lumMod val="60000"/>
                        <a:lumOff val="40000"/>
                      </a:schemeClr>
                    </a:solidFill>
                  </a:tcPr>
                </a:tc>
                <a:tc>
                  <a:txBody>
                    <a:bodyPr/>
                    <a:lstStyle/>
                    <a:p>
                      <a:pPr>
                        <a:lnSpc>
                          <a:spcPct val="107000"/>
                        </a:lnSpc>
                        <a:spcAft>
                          <a:spcPts val="0"/>
                        </a:spcAft>
                      </a:pPr>
                      <a:r>
                        <a:rPr lang="en-GB" sz="2000" dirty="0">
                          <a:effectLst/>
                        </a:rPr>
                        <a:t>Key stage 4 topic areas</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5">
                        <a:lumMod val="60000"/>
                        <a:lumOff val="40000"/>
                      </a:schemeClr>
                    </a:solidFill>
                  </a:tcPr>
                </a:tc>
                <a:extLst>
                  <a:ext uri="{0D108BD9-81ED-4DB2-BD59-A6C34878D82A}">
                    <a16:rowId xmlns:a16="http://schemas.microsoft.com/office/drawing/2014/main" val="4119126716"/>
                  </a:ext>
                </a:extLst>
              </a:tr>
              <a:tr h="622439">
                <a:tc>
                  <a:txBody>
                    <a:bodyPr/>
                    <a:lstStyle/>
                    <a:p>
                      <a:pPr>
                        <a:lnSpc>
                          <a:spcPct val="107000"/>
                        </a:lnSpc>
                        <a:spcAft>
                          <a:spcPts val="0"/>
                        </a:spcAft>
                      </a:pPr>
                      <a:r>
                        <a:rPr lang="en-GB" sz="2000" b="0" i="0" dirty="0">
                          <a:effectLst/>
                          <a:latin typeface="Calibri" panose="020F0502020204030204" pitchFamily="34" charset="0"/>
                          <a:ea typeface="Calibri" panose="020F0502020204030204" pitchFamily="34" charset="0"/>
                          <a:cs typeface="Times New Roman" panose="02020603050405020304" pitchFamily="18" charset="0"/>
                        </a:rPr>
                        <a:t>1. Baby to adult </a:t>
                      </a:r>
                    </a:p>
                  </a:txBody>
                  <a:tcPr marL="68580" marR="68580" marT="0" marB="0"/>
                </a:tc>
                <a:tc>
                  <a:txBody>
                    <a:bodyPr/>
                    <a:lstStyle/>
                    <a:p>
                      <a:pPr>
                        <a:lnSpc>
                          <a:spcPct val="107000"/>
                        </a:lnSpc>
                        <a:spcAft>
                          <a:spcPts val="0"/>
                        </a:spcAft>
                      </a:pPr>
                      <a:r>
                        <a:rPr lang="en-GB" sz="2000" b="0" i="0" dirty="0">
                          <a:effectLst/>
                          <a:latin typeface="Calibri" panose="020F0502020204030204" pitchFamily="34" charset="0"/>
                          <a:ea typeface="Calibri" panose="020F0502020204030204" pitchFamily="34" charset="0"/>
                          <a:cs typeface="Times New Roman" panose="02020603050405020304" pitchFamily="18" charset="0"/>
                        </a:rPr>
                        <a:t>1. Puberty </a:t>
                      </a:r>
                    </a:p>
                  </a:txBody>
                  <a:tcPr marL="68580" marR="68580" marT="0" marB="0"/>
                </a:tc>
                <a:tc>
                  <a:txBody>
                    <a:bodyPr/>
                    <a:lstStyle/>
                    <a:p>
                      <a:pPr>
                        <a:lnSpc>
                          <a:spcPct val="107000"/>
                        </a:lnSpc>
                        <a:spcAft>
                          <a:spcPts val="0"/>
                        </a:spcAft>
                      </a:pPr>
                      <a:r>
                        <a:rPr lang="en-GB" sz="2000" b="0" i="0">
                          <a:effectLst/>
                          <a:latin typeface="Calibri" panose="020F0502020204030204" pitchFamily="34" charset="0"/>
                          <a:ea typeface="Calibri" panose="020F0502020204030204" pitchFamily="34" charset="0"/>
                          <a:cs typeface="Times New Roman" panose="02020603050405020304" pitchFamily="18" charset="0"/>
                        </a:rPr>
                        <a:t>1. Puberty</a:t>
                      </a:r>
                    </a:p>
                  </a:txBody>
                  <a:tcPr marL="68580" marR="68580" marT="0" marB="0"/>
                </a:tc>
                <a:extLst>
                  <a:ext uri="{0D108BD9-81ED-4DB2-BD59-A6C34878D82A}">
                    <a16:rowId xmlns:a16="http://schemas.microsoft.com/office/drawing/2014/main" val="1782227354"/>
                  </a:ext>
                </a:extLst>
              </a:tr>
              <a:tr h="723008">
                <a:tc>
                  <a:txBody>
                    <a:bodyPr/>
                    <a:lstStyle/>
                    <a:p>
                      <a:pPr>
                        <a:lnSpc>
                          <a:spcPct val="107000"/>
                        </a:lnSpc>
                        <a:spcAft>
                          <a:spcPts val="0"/>
                        </a:spcAft>
                      </a:pPr>
                      <a:r>
                        <a:rPr lang="en-GB" sz="2000" b="0" i="0">
                          <a:effectLst/>
                          <a:latin typeface="Calibri" panose="020F0502020204030204" pitchFamily="34" charset="0"/>
                          <a:ea typeface="Calibri" panose="020F0502020204030204" pitchFamily="34" charset="0"/>
                          <a:cs typeface="Times New Roman" panose="02020603050405020304" pitchFamily="18" charset="0"/>
                        </a:rPr>
                        <a:t>2. Changes at puberty </a:t>
                      </a:r>
                    </a:p>
                  </a:txBody>
                  <a:tcPr marL="68580" marR="68580" marT="0" marB="0"/>
                </a:tc>
                <a:tc>
                  <a:txBody>
                    <a:bodyPr/>
                    <a:lstStyle/>
                    <a:p>
                      <a:pPr>
                        <a:lnSpc>
                          <a:spcPct val="107000"/>
                        </a:lnSpc>
                        <a:spcAft>
                          <a:spcPts val="0"/>
                        </a:spcAft>
                      </a:pPr>
                      <a:r>
                        <a:rPr lang="en-GB" sz="2000" b="0" i="0" dirty="0">
                          <a:effectLst/>
                          <a:latin typeface="Calibri" panose="020F0502020204030204" pitchFamily="34" charset="0"/>
                          <a:ea typeface="Calibri" panose="020F0502020204030204" pitchFamily="34" charset="0"/>
                          <a:cs typeface="Times New Roman" panose="02020603050405020304" pitchFamily="18" charset="0"/>
                        </a:rPr>
                        <a:t>2. Positive/unhealthy relationships </a:t>
                      </a:r>
                    </a:p>
                  </a:txBody>
                  <a:tcPr marL="68580" marR="68580" marT="0" marB="0"/>
                </a:tc>
                <a:tc>
                  <a:txBody>
                    <a:bodyPr/>
                    <a:lstStyle/>
                    <a:p>
                      <a:pPr>
                        <a:lnSpc>
                          <a:spcPct val="107000"/>
                        </a:lnSpc>
                        <a:spcAft>
                          <a:spcPts val="0"/>
                        </a:spcAft>
                      </a:pPr>
                      <a:r>
                        <a:rPr lang="en-GB" sz="2000" b="0" i="0" dirty="0">
                          <a:effectLst/>
                          <a:latin typeface="Calibri" panose="020F0502020204030204" pitchFamily="34" charset="0"/>
                          <a:ea typeface="Calibri" panose="020F0502020204030204" pitchFamily="34" charset="0"/>
                          <a:cs typeface="Times New Roman" panose="02020603050405020304" pitchFamily="18" charset="0"/>
                        </a:rPr>
                        <a:t> </a:t>
                      </a:r>
                      <a:r>
                        <a:rPr lang="en-GB" sz="2000" b="0" i="0" dirty="0" smtClean="0">
                          <a:effectLst/>
                          <a:latin typeface="Calibri" panose="020F0502020204030204" pitchFamily="34" charset="0"/>
                          <a:ea typeface="Calibri" panose="020F0502020204030204" pitchFamily="34" charset="0"/>
                          <a:cs typeface="Times New Roman" panose="02020603050405020304" pitchFamily="18" charset="0"/>
                        </a:rPr>
                        <a:t>2. Positive/unhealthy relationships </a:t>
                      </a:r>
                    </a:p>
                  </a:txBody>
                  <a:tcPr marL="68580" marR="68580" marT="0" marB="0"/>
                </a:tc>
                <a:extLst>
                  <a:ext uri="{0D108BD9-81ED-4DB2-BD59-A6C34878D82A}">
                    <a16:rowId xmlns:a16="http://schemas.microsoft.com/office/drawing/2014/main" val="2302372848"/>
                  </a:ext>
                </a:extLst>
              </a:tr>
              <a:tr h="723008">
                <a:tc>
                  <a:txBody>
                    <a:bodyPr/>
                    <a:lstStyle/>
                    <a:p>
                      <a:pPr>
                        <a:lnSpc>
                          <a:spcPct val="107000"/>
                        </a:lnSpc>
                        <a:spcAft>
                          <a:spcPts val="0"/>
                        </a:spcAft>
                      </a:pPr>
                      <a:r>
                        <a:rPr lang="en-GB" sz="2000" b="0" i="0" dirty="0">
                          <a:effectLst/>
                          <a:latin typeface="Calibri" panose="020F0502020204030204" pitchFamily="34" charset="0"/>
                          <a:ea typeface="Calibri" panose="020F0502020204030204" pitchFamily="34" charset="0"/>
                          <a:cs typeface="Times New Roman" panose="02020603050405020304" pitchFamily="18" charset="0"/>
                        </a:rPr>
                        <a:t>3. Dealing with touch </a:t>
                      </a:r>
                    </a:p>
                  </a:txBody>
                  <a:tcPr marL="68580" marR="68580" marT="0" marB="0"/>
                </a:tc>
                <a:tc>
                  <a:txBody>
                    <a:bodyPr/>
                    <a:lstStyle/>
                    <a:p>
                      <a:pPr>
                        <a:lnSpc>
                          <a:spcPct val="107000"/>
                        </a:lnSpc>
                        <a:spcAft>
                          <a:spcPts val="0"/>
                        </a:spcAft>
                      </a:pPr>
                      <a:r>
                        <a:rPr lang="en-GB" sz="2000" b="0" i="0" dirty="0">
                          <a:effectLst/>
                          <a:latin typeface="Calibri" panose="020F0502020204030204" pitchFamily="34" charset="0"/>
                          <a:ea typeface="Calibri" panose="020F0502020204030204" pitchFamily="34" charset="0"/>
                          <a:cs typeface="Times New Roman" panose="02020603050405020304" pitchFamily="18" charset="0"/>
                        </a:rPr>
                        <a:t>3. Friendships </a:t>
                      </a:r>
                    </a:p>
                  </a:txBody>
                  <a:tcPr marL="68580" marR="68580" marT="0" marB="0"/>
                </a:tc>
                <a:tc>
                  <a:txBody>
                    <a:bodyPr/>
                    <a:lstStyle/>
                    <a:p>
                      <a:pPr>
                        <a:lnSpc>
                          <a:spcPct val="107000"/>
                        </a:lnSpc>
                        <a:spcAft>
                          <a:spcPts val="0"/>
                        </a:spcAft>
                      </a:pPr>
                      <a:r>
                        <a:rPr lang="en-GB" sz="2000" b="0" i="0" dirty="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tc>
                <a:extLst>
                  <a:ext uri="{0D108BD9-81ED-4DB2-BD59-A6C34878D82A}">
                    <a16:rowId xmlns:a16="http://schemas.microsoft.com/office/drawing/2014/main" val="1756614310"/>
                  </a:ext>
                </a:extLst>
              </a:tr>
              <a:tr h="723008">
                <a:tc>
                  <a:txBody>
                    <a:bodyPr/>
                    <a:lstStyle/>
                    <a:p>
                      <a:endParaRPr lang="en-GB" dirty="0"/>
                    </a:p>
                  </a:txBody>
                  <a:tcPr marL="68580" marR="68580" marT="0" marB="0"/>
                </a:tc>
                <a:tc>
                  <a:txBody>
                    <a:bodyPr/>
                    <a:lstStyle/>
                    <a:p>
                      <a:pPr>
                        <a:lnSpc>
                          <a:spcPct val="107000"/>
                        </a:lnSpc>
                        <a:spcAft>
                          <a:spcPts val="0"/>
                        </a:spcAft>
                      </a:pPr>
                      <a:r>
                        <a:rPr lang="en-GB" sz="2000" b="0" i="0">
                          <a:effectLst/>
                          <a:latin typeface="Calibri" panose="020F0502020204030204" pitchFamily="34" charset="0"/>
                          <a:ea typeface="Calibri" panose="020F0502020204030204" pitchFamily="34" charset="0"/>
                          <a:cs typeface="Times New Roman" panose="02020603050405020304" pitchFamily="18" charset="0"/>
                        </a:rPr>
                        <a:t>4. Romantic relationships, consent </a:t>
                      </a:r>
                    </a:p>
                  </a:txBody>
                  <a:tcPr marL="68580" marR="68580" marT="0" marB="0"/>
                </a:tc>
                <a:tc>
                  <a:txBody>
                    <a:bodyPr/>
                    <a:lstStyle/>
                    <a:p>
                      <a:pPr>
                        <a:lnSpc>
                          <a:spcPct val="107000"/>
                        </a:lnSpc>
                        <a:spcAft>
                          <a:spcPts val="0"/>
                        </a:spcAft>
                      </a:pPr>
                      <a:r>
                        <a:rPr lang="en-GB" sz="2000" b="0" i="0" dirty="0">
                          <a:effectLst/>
                          <a:latin typeface="Calibri" panose="020F0502020204030204" pitchFamily="34" charset="0"/>
                          <a:ea typeface="Calibri" panose="020F0502020204030204" pitchFamily="34" charset="0"/>
                          <a:cs typeface="Times New Roman" panose="02020603050405020304" pitchFamily="18" charset="0"/>
                        </a:rPr>
                        <a:t>4. Intimate relationships, consent and contraception</a:t>
                      </a:r>
                    </a:p>
                  </a:txBody>
                  <a:tcPr marL="68580" marR="68580" marT="0" marB="0"/>
                </a:tc>
                <a:extLst>
                  <a:ext uri="{0D108BD9-81ED-4DB2-BD59-A6C34878D82A}">
                    <a16:rowId xmlns:a16="http://schemas.microsoft.com/office/drawing/2014/main" val="3724788868"/>
                  </a:ext>
                </a:extLst>
              </a:tr>
            </a:tbl>
          </a:graphicData>
        </a:graphic>
      </p:graphicFrame>
    </p:spTree>
    <p:extLst>
      <p:ext uri="{BB962C8B-B14F-4D97-AF65-F5344CB8AC3E}">
        <p14:creationId xmlns:p14="http://schemas.microsoft.com/office/powerpoint/2010/main" val="252981741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Healthy </a:t>
            </a:r>
            <a:r>
              <a:rPr lang="en-GB" dirty="0" err="1" smtClean="0"/>
              <a:t>LifestylesTopic</a:t>
            </a:r>
            <a:r>
              <a:rPr lang="en-GB" dirty="0" smtClean="0"/>
              <a:t> Areas</a:t>
            </a:r>
            <a:endParaRPr lang="en-GB" dirty="0"/>
          </a:p>
        </p:txBody>
      </p:sp>
      <p:pic>
        <p:nvPicPr>
          <p:cNvPr id="5" name="Picture 2" descr="St Luke's School"/>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882746" y="5180157"/>
            <a:ext cx="1143000" cy="1476375"/>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8" name="Table 7"/>
          <p:cNvGraphicFramePr>
            <a:graphicFrameLocks noGrp="1"/>
          </p:cNvGraphicFramePr>
          <p:nvPr>
            <p:extLst>
              <p:ext uri="{D42A27DB-BD31-4B8C-83A1-F6EECF244321}">
                <p14:modId xmlns:p14="http://schemas.microsoft.com/office/powerpoint/2010/main" val="3273895000"/>
              </p:ext>
            </p:extLst>
          </p:nvPr>
        </p:nvGraphicFramePr>
        <p:xfrm>
          <a:off x="838200" y="1690688"/>
          <a:ext cx="10044546" cy="4748750"/>
        </p:xfrm>
        <a:graphic>
          <a:graphicData uri="http://schemas.openxmlformats.org/drawingml/2006/table">
            <a:tbl>
              <a:tblPr firstRow="1" firstCol="1" bandRow="1">
                <a:tableStyleId>{69CF1AB2-1976-4502-BF36-3FF5EA218861}</a:tableStyleId>
              </a:tblPr>
              <a:tblGrid>
                <a:gridCol w="3348182">
                  <a:extLst>
                    <a:ext uri="{9D8B030D-6E8A-4147-A177-3AD203B41FA5}">
                      <a16:colId xmlns:a16="http://schemas.microsoft.com/office/drawing/2014/main" val="2284873804"/>
                    </a:ext>
                  </a:extLst>
                </a:gridCol>
                <a:gridCol w="3348182">
                  <a:extLst>
                    <a:ext uri="{9D8B030D-6E8A-4147-A177-3AD203B41FA5}">
                      <a16:colId xmlns:a16="http://schemas.microsoft.com/office/drawing/2014/main" val="3091773312"/>
                    </a:ext>
                  </a:extLst>
                </a:gridCol>
                <a:gridCol w="3348182">
                  <a:extLst>
                    <a:ext uri="{9D8B030D-6E8A-4147-A177-3AD203B41FA5}">
                      <a16:colId xmlns:a16="http://schemas.microsoft.com/office/drawing/2014/main" val="331899851"/>
                    </a:ext>
                  </a:extLst>
                </a:gridCol>
              </a:tblGrid>
              <a:tr h="285751">
                <a:tc>
                  <a:txBody>
                    <a:bodyPr/>
                    <a:lstStyle/>
                    <a:p>
                      <a:pPr>
                        <a:lnSpc>
                          <a:spcPct val="107000"/>
                        </a:lnSpc>
                        <a:spcAft>
                          <a:spcPts val="0"/>
                        </a:spcAft>
                      </a:pPr>
                      <a:r>
                        <a:rPr lang="en-GB" sz="2000" dirty="0">
                          <a:effectLst/>
                        </a:rPr>
                        <a:t>Key stage 1and 2 topic areas</a:t>
                      </a:r>
                      <a:endParaRPr lang="en-GB" sz="200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5">
                        <a:lumMod val="60000"/>
                        <a:lumOff val="40000"/>
                      </a:schemeClr>
                    </a:solidFill>
                  </a:tcPr>
                </a:tc>
                <a:tc>
                  <a:txBody>
                    <a:bodyPr/>
                    <a:lstStyle/>
                    <a:p>
                      <a:pPr>
                        <a:lnSpc>
                          <a:spcPct val="107000"/>
                        </a:lnSpc>
                        <a:spcAft>
                          <a:spcPts val="0"/>
                        </a:spcAft>
                      </a:pPr>
                      <a:r>
                        <a:rPr lang="en-GB" sz="2000">
                          <a:effectLst/>
                        </a:rPr>
                        <a:t>Key stage 3 topic areas</a:t>
                      </a:r>
                      <a:endParaRPr lang="en-GB" sz="2000" i="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5">
                        <a:lumMod val="60000"/>
                        <a:lumOff val="40000"/>
                      </a:schemeClr>
                    </a:solidFill>
                  </a:tcPr>
                </a:tc>
                <a:tc>
                  <a:txBody>
                    <a:bodyPr/>
                    <a:lstStyle/>
                    <a:p>
                      <a:pPr>
                        <a:lnSpc>
                          <a:spcPct val="107000"/>
                        </a:lnSpc>
                        <a:spcAft>
                          <a:spcPts val="0"/>
                        </a:spcAft>
                      </a:pPr>
                      <a:r>
                        <a:rPr lang="en-GB" sz="2000" dirty="0">
                          <a:effectLst/>
                        </a:rPr>
                        <a:t>Key stage 4 topic areas</a:t>
                      </a:r>
                      <a:endParaRPr lang="en-GB" sz="200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5">
                        <a:lumMod val="60000"/>
                        <a:lumOff val="40000"/>
                      </a:schemeClr>
                    </a:solidFill>
                  </a:tcPr>
                </a:tc>
                <a:extLst>
                  <a:ext uri="{0D108BD9-81ED-4DB2-BD59-A6C34878D82A}">
                    <a16:rowId xmlns:a16="http://schemas.microsoft.com/office/drawing/2014/main" val="4119126716"/>
                  </a:ext>
                </a:extLst>
              </a:tr>
              <a:tr h="536871">
                <a:tc>
                  <a:txBody>
                    <a:bodyPr/>
                    <a:lstStyle/>
                    <a:p>
                      <a:pPr>
                        <a:lnSpc>
                          <a:spcPct val="107000"/>
                        </a:lnSpc>
                        <a:spcAft>
                          <a:spcPts val="0"/>
                        </a:spcAft>
                      </a:pPr>
                      <a:r>
                        <a:rPr lang="en-GB" sz="2000" b="0" i="0">
                          <a:effectLst/>
                          <a:latin typeface="Calibri" panose="020F0502020204030204" pitchFamily="34" charset="0"/>
                          <a:ea typeface="Calibri" panose="020F0502020204030204" pitchFamily="34" charset="0"/>
                          <a:cs typeface="Times New Roman" panose="02020603050405020304" pitchFamily="18" charset="0"/>
                        </a:rPr>
                        <a:t>1. Healthy Eating </a:t>
                      </a:r>
                    </a:p>
                  </a:txBody>
                  <a:tcPr marL="68580" marR="68580" marT="0" marB="0"/>
                </a:tc>
                <a:tc>
                  <a:txBody>
                    <a:bodyPr/>
                    <a:lstStyle/>
                    <a:p>
                      <a:pPr>
                        <a:lnSpc>
                          <a:spcPct val="107000"/>
                        </a:lnSpc>
                        <a:spcAft>
                          <a:spcPts val="0"/>
                        </a:spcAft>
                      </a:pPr>
                      <a:r>
                        <a:rPr lang="en-GB" sz="2000" b="0" i="0">
                          <a:effectLst/>
                          <a:latin typeface="Calibri" panose="020F0502020204030204" pitchFamily="34" charset="0"/>
                          <a:ea typeface="Calibri" panose="020F0502020204030204" pitchFamily="34" charset="0"/>
                          <a:cs typeface="Times New Roman" panose="02020603050405020304" pitchFamily="18" charset="0"/>
                        </a:rPr>
                        <a:t>1. Elements of a healthy lifestyles </a:t>
                      </a:r>
                    </a:p>
                  </a:txBody>
                  <a:tcPr marL="68580" marR="68580" marT="0" marB="0"/>
                </a:tc>
                <a:tc>
                  <a:txBody>
                    <a:bodyPr/>
                    <a:lstStyle/>
                    <a:p>
                      <a:pPr>
                        <a:lnSpc>
                          <a:spcPct val="107000"/>
                        </a:lnSpc>
                        <a:spcAft>
                          <a:spcPts val="0"/>
                        </a:spcAft>
                      </a:pPr>
                      <a:r>
                        <a:rPr lang="en-GB" sz="2000" b="0" i="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tc>
                <a:extLst>
                  <a:ext uri="{0D108BD9-81ED-4DB2-BD59-A6C34878D82A}">
                    <a16:rowId xmlns:a16="http://schemas.microsoft.com/office/drawing/2014/main" val="1782227354"/>
                  </a:ext>
                </a:extLst>
              </a:tr>
              <a:tr h="623614">
                <a:tc>
                  <a:txBody>
                    <a:bodyPr/>
                    <a:lstStyle/>
                    <a:p>
                      <a:pPr>
                        <a:lnSpc>
                          <a:spcPct val="107000"/>
                        </a:lnSpc>
                        <a:spcAft>
                          <a:spcPts val="0"/>
                        </a:spcAft>
                      </a:pPr>
                      <a:r>
                        <a:rPr lang="en-GB" sz="2000" b="0" i="0">
                          <a:effectLst/>
                          <a:latin typeface="Calibri" panose="020F0502020204030204" pitchFamily="34" charset="0"/>
                          <a:ea typeface="Calibri" panose="020F0502020204030204" pitchFamily="34" charset="0"/>
                          <a:cs typeface="Times New Roman" panose="02020603050405020304" pitchFamily="18" charset="0"/>
                        </a:rPr>
                        <a:t>2. Taking care of physical health </a:t>
                      </a:r>
                    </a:p>
                  </a:txBody>
                  <a:tcPr marL="68580" marR="68580" marT="0" marB="0"/>
                </a:tc>
                <a:tc>
                  <a:txBody>
                    <a:bodyPr/>
                    <a:lstStyle/>
                    <a:p>
                      <a:pPr>
                        <a:lnSpc>
                          <a:spcPct val="107000"/>
                        </a:lnSpc>
                        <a:spcAft>
                          <a:spcPts val="0"/>
                        </a:spcAft>
                      </a:pPr>
                      <a:r>
                        <a:rPr lang="en-GB" sz="2000" b="0" i="0">
                          <a:effectLst/>
                          <a:latin typeface="Calibri" panose="020F0502020204030204" pitchFamily="34" charset="0"/>
                          <a:ea typeface="Calibri" panose="020F0502020204030204" pitchFamily="34" charset="0"/>
                          <a:cs typeface="Times New Roman" panose="02020603050405020304" pitchFamily="18" charset="0"/>
                        </a:rPr>
                        <a:t>2. Mental wellbeing </a:t>
                      </a:r>
                    </a:p>
                  </a:txBody>
                  <a:tcPr marL="68580" marR="68580" marT="0" marB="0"/>
                </a:tc>
                <a:tc>
                  <a:txBody>
                    <a:bodyPr/>
                    <a:lstStyle/>
                    <a:p>
                      <a:pPr>
                        <a:lnSpc>
                          <a:spcPct val="107000"/>
                        </a:lnSpc>
                        <a:spcAft>
                          <a:spcPts val="0"/>
                        </a:spcAft>
                      </a:pPr>
                      <a:r>
                        <a:rPr lang="en-GB" sz="2000" b="0" i="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tc>
                <a:extLst>
                  <a:ext uri="{0D108BD9-81ED-4DB2-BD59-A6C34878D82A}">
                    <a16:rowId xmlns:a16="http://schemas.microsoft.com/office/drawing/2014/main" val="2302372848"/>
                  </a:ext>
                </a:extLst>
              </a:tr>
              <a:tr h="623614">
                <a:tc>
                  <a:txBody>
                    <a:bodyPr/>
                    <a:lstStyle/>
                    <a:p>
                      <a:pPr>
                        <a:lnSpc>
                          <a:spcPct val="107000"/>
                        </a:lnSpc>
                        <a:spcAft>
                          <a:spcPts val="0"/>
                        </a:spcAft>
                      </a:pPr>
                      <a:r>
                        <a:rPr lang="en-GB" sz="2000" b="0" i="0" dirty="0">
                          <a:effectLst/>
                          <a:latin typeface="Calibri" panose="020F0502020204030204" pitchFamily="34" charset="0"/>
                          <a:ea typeface="Calibri" panose="020F0502020204030204" pitchFamily="34" charset="0"/>
                          <a:cs typeface="Times New Roman" panose="02020603050405020304" pitchFamily="18" charset="0"/>
                        </a:rPr>
                        <a:t>3. Keeping well </a:t>
                      </a:r>
                    </a:p>
                  </a:txBody>
                  <a:tcPr marL="68580" marR="68580" marT="0" marB="0"/>
                </a:tc>
                <a:tc>
                  <a:txBody>
                    <a:bodyPr/>
                    <a:lstStyle/>
                    <a:p>
                      <a:pPr>
                        <a:lnSpc>
                          <a:spcPct val="107000"/>
                        </a:lnSpc>
                        <a:spcAft>
                          <a:spcPts val="0"/>
                        </a:spcAft>
                      </a:pPr>
                      <a:r>
                        <a:rPr lang="en-GB" sz="2000" b="0" i="0">
                          <a:effectLst/>
                          <a:latin typeface="Calibri" panose="020F0502020204030204" pitchFamily="34" charset="0"/>
                          <a:ea typeface="Calibri" panose="020F0502020204030204" pitchFamily="34" charset="0"/>
                          <a:cs typeface="Times New Roman" panose="02020603050405020304" pitchFamily="18" charset="0"/>
                        </a:rPr>
                        <a:t>3. Physical activity </a:t>
                      </a:r>
                    </a:p>
                  </a:txBody>
                  <a:tcPr marL="68580" marR="68580" marT="0" marB="0"/>
                </a:tc>
                <a:tc>
                  <a:txBody>
                    <a:bodyPr/>
                    <a:lstStyle/>
                    <a:p>
                      <a:pPr>
                        <a:lnSpc>
                          <a:spcPct val="107000"/>
                        </a:lnSpc>
                        <a:spcAft>
                          <a:spcPts val="0"/>
                        </a:spcAft>
                      </a:pPr>
                      <a:r>
                        <a:rPr lang="en-GB" sz="2000" b="0" i="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tc>
                <a:extLst>
                  <a:ext uri="{0D108BD9-81ED-4DB2-BD59-A6C34878D82A}">
                    <a16:rowId xmlns:a16="http://schemas.microsoft.com/office/drawing/2014/main" val="1756614310"/>
                  </a:ext>
                </a:extLst>
              </a:tr>
              <a:tr h="623614">
                <a:tc>
                  <a:txBody>
                    <a:bodyPr/>
                    <a:lstStyle/>
                    <a:p>
                      <a:endParaRPr lang="en-GB" dirty="0"/>
                    </a:p>
                  </a:txBody>
                  <a:tcPr marL="68580" marR="68580" marT="0" marB="0"/>
                </a:tc>
                <a:tc>
                  <a:txBody>
                    <a:bodyPr/>
                    <a:lstStyle/>
                    <a:p>
                      <a:pPr>
                        <a:lnSpc>
                          <a:spcPct val="107000"/>
                        </a:lnSpc>
                        <a:spcAft>
                          <a:spcPts val="0"/>
                        </a:spcAft>
                      </a:pPr>
                      <a:r>
                        <a:rPr lang="en-GB" sz="2000" b="0" i="0">
                          <a:effectLst/>
                          <a:latin typeface="Calibri" panose="020F0502020204030204" pitchFamily="34" charset="0"/>
                          <a:ea typeface="Calibri" panose="020F0502020204030204" pitchFamily="34" charset="0"/>
                          <a:cs typeface="Times New Roman" panose="02020603050405020304" pitchFamily="18" charset="0"/>
                        </a:rPr>
                        <a:t>4. Healthy eating </a:t>
                      </a:r>
                    </a:p>
                  </a:txBody>
                  <a:tcPr marL="68580" marR="68580" marT="0" marB="0"/>
                </a:tc>
                <a:tc>
                  <a:txBody>
                    <a:bodyPr/>
                    <a:lstStyle/>
                    <a:p>
                      <a:pPr>
                        <a:lnSpc>
                          <a:spcPct val="107000"/>
                        </a:lnSpc>
                        <a:spcAft>
                          <a:spcPts val="0"/>
                        </a:spcAft>
                      </a:pPr>
                      <a:r>
                        <a:rPr lang="en-GB" sz="2000" b="0" i="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tc>
                <a:extLst>
                  <a:ext uri="{0D108BD9-81ED-4DB2-BD59-A6C34878D82A}">
                    <a16:rowId xmlns:a16="http://schemas.microsoft.com/office/drawing/2014/main" val="3189271635"/>
                  </a:ext>
                </a:extLst>
              </a:tr>
              <a:tr h="623614">
                <a:tc>
                  <a:txBody>
                    <a:bodyPr/>
                    <a:lstStyle/>
                    <a:p>
                      <a:pPr>
                        <a:lnSpc>
                          <a:spcPct val="107000"/>
                        </a:lnSpc>
                        <a:spcAft>
                          <a:spcPts val="0"/>
                        </a:spcAft>
                      </a:pPr>
                      <a:r>
                        <a:rPr lang="en-GB" sz="2000" b="0" i="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tc>
                <a:tc>
                  <a:txBody>
                    <a:bodyPr/>
                    <a:lstStyle/>
                    <a:p>
                      <a:pPr>
                        <a:lnSpc>
                          <a:spcPct val="107000"/>
                        </a:lnSpc>
                        <a:spcAft>
                          <a:spcPts val="0"/>
                        </a:spcAft>
                      </a:pPr>
                      <a:r>
                        <a:rPr lang="en-GB" sz="2000" b="0" i="0">
                          <a:effectLst/>
                          <a:latin typeface="Calibri" panose="020F0502020204030204" pitchFamily="34" charset="0"/>
                          <a:ea typeface="Calibri" panose="020F0502020204030204" pitchFamily="34" charset="0"/>
                          <a:cs typeface="Times New Roman" panose="02020603050405020304" pitchFamily="18" charset="0"/>
                        </a:rPr>
                        <a:t>5. Body image </a:t>
                      </a:r>
                    </a:p>
                  </a:txBody>
                  <a:tcPr marL="68580" marR="68580" marT="0" marB="0"/>
                </a:tc>
                <a:tc>
                  <a:txBody>
                    <a:bodyPr/>
                    <a:lstStyle/>
                    <a:p>
                      <a:pPr>
                        <a:lnSpc>
                          <a:spcPct val="107000"/>
                        </a:lnSpc>
                        <a:spcAft>
                          <a:spcPts val="0"/>
                        </a:spcAft>
                      </a:pPr>
                      <a:r>
                        <a:rPr lang="en-GB" sz="2000" b="0" i="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tc>
                <a:extLst>
                  <a:ext uri="{0D108BD9-81ED-4DB2-BD59-A6C34878D82A}">
                    <a16:rowId xmlns:a16="http://schemas.microsoft.com/office/drawing/2014/main" val="3724788868"/>
                  </a:ext>
                </a:extLst>
              </a:tr>
              <a:tr h="623614">
                <a:tc>
                  <a:txBody>
                    <a:bodyPr/>
                    <a:lstStyle/>
                    <a:p>
                      <a:pPr>
                        <a:lnSpc>
                          <a:spcPct val="107000"/>
                        </a:lnSpc>
                        <a:spcAft>
                          <a:spcPts val="0"/>
                        </a:spcAft>
                      </a:pPr>
                      <a:r>
                        <a:rPr lang="en-GB" sz="2000" b="0" i="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tc>
                <a:tc>
                  <a:txBody>
                    <a:bodyPr/>
                    <a:lstStyle/>
                    <a:p>
                      <a:pPr>
                        <a:lnSpc>
                          <a:spcPct val="107000"/>
                        </a:lnSpc>
                        <a:spcAft>
                          <a:spcPts val="0"/>
                        </a:spcAft>
                      </a:pPr>
                      <a:r>
                        <a:rPr lang="en-GB" sz="2000" b="0" i="0">
                          <a:effectLst/>
                          <a:latin typeface="Calibri" panose="020F0502020204030204" pitchFamily="34" charset="0"/>
                          <a:ea typeface="Calibri" panose="020F0502020204030204" pitchFamily="34" charset="0"/>
                          <a:cs typeface="Times New Roman" panose="02020603050405020304" pitchFamily="18" charset="0"/>
                        </a:rPr>
                        <a:t>6. Medicinal drugs </a:t>
                      </a:r>
                    </a:p>
                  </a:txBody>
                  <a:tcPr marL="68580" marR="68580" marT="0" marB="0"/>
                </a:tc>
                <a:tc>
                  <a:txBody>
                    <a:bodyPr/>
                    <a:lstStyle/>
                    <a:p>
                      <a:pPr>
                        <a:lnSpc>
                          <a:spcPct val="107000"/>
                        </a:lnSpc>
                        <a:spcAft>
                          <a:spcPts val="0"/>
                        </a:spcAft>
                      </a:pPr>
                      <a:r>
                        <a:rPr lang="en-GB" sz="2000" b="0" i="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tc>
                <a:extLst>
                  <a:ext uri="{0D108BD9-81ED-4DB2-BD59-A6C34878D82A}">
                    <a16:rowId xmlns:a16="http://schemas.microsoft.com/office/drawing/2014/main" val="263638245"/>
                  </a:ext>
                </a:extLst>
              </a:tr>
              <a:tr h="623614">
                <a:tc>
                  <a:txBody>
                    <a:bodyPr/>
                    <a:lstStyle/>
                    <a:p>
                      <a:pPr>
                        <a:lnSpc>
                          <a:spcPct val="107000"/>
                        </a:lnSpc>
                        <a:spcAft>
                          <a:spcPts val="0"/>
                        </a:spcAft>
                      </a:pPr>
                      <a:r>
                        <a:rPr lang="en-GB" sz="2000" b="0" i="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tc>
                <a:tc>
                  <a:txBody>
                    <a:bodyPr/>
                    <a:lstStyle/>
                    <a:p>
                      <a:pPr>
                        <a:lnSpc>
                          <a:spcPct val="107000"/>
                        </a:lnSpc>
                        <a:spcAft>
                          <a:spcPts val="0"/>
                        </a:spcAft>
                      </a:pPr>
                      <a:r>
                        <a:rPr lang="en-GB" sz="2000" b="0" i="0">
                          <a:effectLst/>
                          <a:latin typeface="Calibri" panose="020F0502020204030204" pitchFamily="34" charset="0"/>
                          <a:ea typeface="Calibri" panose="020F0502020204030204" pitchFamily="34" charset="0"/>
                          <a:cs typeface="Times New Roman" panose="02020603050405020304" pitchFamily="18" charset="0"/>
                        </a:rPr>
                        <a:t>7. Drugs, alcohol &amp; tobacco </a:t>
                      </a:r>
                    </a:p>
                  </a:txBody>
                  <a:tcPr marL="68580" marR="68580" marT="0" marB="0"/>
                </a:tc>
                <a:tc>
                  <a:txBody>
                    <a:bodyPr/>
                    <a:lstStyle/>
                    <a:p>
                      <a:pPr>
                        <a:lnSpc>
                          <a:spcPct val="107000"/>
                        </a:lnSpc>
                        <a:spcAft>
                          <a:spcPts val="0"/>
                        </a:spcAft>
                      </a:pPr>
                      <a:r>
                        <a:rPr lang="en-GB" sz="2000" b="0" i="0" dirty="0">
                          <a:effectLst/>
                          <a:latin typeface="Calibri" panose="020F0502020204030204" pitchFamily="34" charset="0"/>
                          <a:ea typeface="Calibri" panose="020F0502020204030204" pitchFamily="34" charset="0"/>
                          <a:cs typeface="Times New Roman" panose="02020603050405020304" pitchFamily="18" charset="0"/>
                        </a:rPr>
                        <a:t>7. Drugs, alcohol &amp; tobacco</a:t>
                      </a:r>
                    </a:p>
                  </a:txBody>
                  <a:tcPr marL="68580" marR="68580" marT="0" marB="0"/>
                </a:tc>
                <a:extLst>
                  <a:ext uri="{0D108BD9-81ED-4DB2-BD59-A6C34878D82A}">
                    <a16:rowId xmlns:a16="http://schemas.microsoft.com/office/drawing/2014/main" val="873432664"/>
                  </a:ext>
                </a:extLst>
              </a:tr>
            </a:tbl>
          </a:graphicData>
        </a:graphic>
      </p:graphicFrame>
    </p:spTree>
    <p:extLst>
      <p:ext uri="{BB962C8B-B14F-4D97-AF65-F5344CB8AC3E}">
        <p14:creationId xmlns:p14="http://schemas.microsoft.com/office/powerpoint/2010/main" val="357404129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World I Live In Topic Areas</a:t>
            </a:r>
            <a:endParaRPr lang="en-GB" dirty="0"/>
          </a:p>
        </p:txBody>
      </p:sp>
      <p:pic>
        <p:nvPicPr>
          <p:cNvPr id="5" name="Picture 2" descr="St Luke's School"/>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882746" y="5180157"/>
            <a:ext cx="1143000" cy="1476375"/>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8" name="Table 7"/>
          <p:cNvGraphicFramePr>
            <a:graphicFrameLocks noGrp="1"/>
          </p:cNvGraphicFramePr>
          <p:nvPr>
            <p:extLst>
              <p:ext uri="{D42A27DB-BD31-4B8C-83A1-F6EECF244321}">
                <p14:modId xmlns:p14="http://schemas.microsoft.com/office/powerpoint/2010/main" val="850680426"/>
              </p:ext>
            </p:extLst>
          </p:nvPr>
        </p:nvGraphicFramePr>
        <p:xfrm>
          <a:off x="838200" y="1488199"/>
          <a:ext cx="10044546" cy="5401022"/>
        </p:xfrm>
        <a:graphic>
          <a:graphicData uri="http://schemas.openxmlformats.org/drawingml/2006/table">
            <a:tbl>
              <a:tblPr firstRow="1" firstCol="1" bandRow="1">
                <a:tableStyleId>{69CF1AB2-1976-4502-BF36-3FF5EA218861}</a:tableStyleId>
              </a:tblPr>
              <a:tblGrid>
                <a:gridCol w="3348182">
                  <a:extLst>
                    <a:ext uri="{9D8B030D-6E8A-4147-A177-3AD203B41FA5}">
                      <a16:colId xmlns:a16="http://schemas.microsoft.com/office/drawing/2014/main" val="2284873804"/>
                    </a:ext>
                  </a:extLst>
                </a:gridCol>
                <a:gridCol w="3348182">
                  <a:extLst>
                    <a:ext uri="{9D8B030D-6E8A-4147-A177-3AD203B41FA5}">
                      <a16:colId xmlns:a16="http://schemas.microsoft.com/office/drawing/2014/main" val="3091773312"/>
                    </a:ext>
                  </a:extLst>
                </a:gridCol>
                <a:gridCol w="3348182">
                  <a:extLst>
                    <a:ext uri="{9D8B030D-6E8A-4147-A177-3AD203B41FA5}">
                      <a16:colId xmlns:a16="http://schemas.microsoft.com/office/drawing/2014/main" val="331899851"/>
                    </a:ext>
                  </a:extLst>
                </a:gridCol>
              </a:tblGrid>
              <a:tr h="285751">
                <a:tc>
                  <a:txBody>
                    <a:bodyPr/>
                    <a:lstStyle/>
                    <a:p>
                      <a:pPr>
                        <a:lnSpc>
                          <a:spcPct val="107000"/>
                        </a:lnSpc>
                        <a:spcAft>
                          <a:spcPts val="0"/>
                        </a:spcAft>
                      </a:pPr>
                      <a:r>
                        <a:rPr lang="en-GB" sz="2000" dirty="0">
                          <a:effectLst/>
                        </a:rPr>
                        <a:t>Key stage 1and 2 topic areas</a:t>
                      </a:r>
                      <a:endParaRPr lang="en-GB" sz="200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5">
                        <a:lumMod val="60000"/>
                        <a:lumOff val="40000"/>
                      </a:schemeClr>
                    </a:solidFill>
                  </a:tcPr>
                </a:tc>
                <a:tc>
                  <a:txBody>
                    <a:bodyPr/>
                    <a:lstStyle/>
                    <a:p>
                      <a:pPr>
                        <a:lnSpc>
                          <a:spcPct val="107000"/>
                        </a:lnSpc>
                        <a:spcAft>
                          <a:spcPts val="0"/>
                        </a:spcAft>
                      </a:pPr>
                      <a:r>
                        <a:rPr lang="en-GB" sz="2000">
                          <a:effectLst/>
                        </a:rPr>
                        <a:t>Key stage 3 topic areas</a:t>
                      </a:r>
                      <a:endParaRPr lang="en-GB" sz="2000" i="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5">
                        <a:lumMod val="60000"/>
                        <a:lumOff val="40000"/>
                      </a:schemeClr>
                    </a:solidFill>
                  </a:tcPr>
                </a:tc>
                <a:tc>
                  <a:txBody>
                    <a:bodyPr/>
                    <a:lstStyle/>
                    <a:p>
                      <a:pPr>
                        <a:lnSpc>
                          <a:spcPct val="107000"/>
                        </a:lnSpc>
                        <a:spcAft>
                          <a:spcPts val="0"/>
                        </a:spcAft>
                      </a:pPr>
                      <a:r>
                        <a:rPr lang="en-GB" sz="2000" dirty="0">
                          <a:effectLst/>
                        </a:rPr>
                        <a:t>Key stage 4 topic areas</a:t>
                      </a:r>
                      <a:endParaRPr lang="en-GB" sz="200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5">
                        <a:lumMod val="60000"/>
                        <a:lumOff val="40000"/>
                      </a:schemeClr>
                    </a:solidFill>
                  </a:tcPr>
                </a:tc>
                <a:extLst>
                  <a:ext uri="{0D108BD9-81ED-4DB2-BD59-A6C34878D82A}">
                    <a16:rowId xmlns:a16="http://schemas.microsoft.com/office/drawing/2014/main" val="4119126716"/>
                  </a:ext>
                </a:extLst>
              </a:tr>
              <a:tr h="536871">
                <a:tc>
                  <a:txBody>
                    <a:bodyPr/>
                    <a:lstStyle/>
                    <a:p>
                      <a:pPr>
                        <a:lnSpc>
                          <a:spcPct val="107000"/>
                        </a:lnSpc>
                        <a:spcAft>
                          <a:spcPts val="0"/>
                        </a:spcAft>
                      </a:pPr>
                      <a:r>
                        <a:rPr lang="en-GB" sz="2000" b="0" i="0">
                          <a:effectLst/>
                          <a:latin typeface="Calibri" panose="020F0502020204030204" pitchFamily="34" charset="0"/>
                          <a:ea typeface="Calibri" panose="020F0502020204030204" pitchFamily="34" charset="0"/>
                          <a:cs typeface="Times New Roman" panose="02020603050405020304" pitchFamily="18" charset="0"/>
                        </a:rPr>
                        <a:t>1. Respecting differences between people </a:t>
                      </a:r>
                    </a:p>
                  </a:txBody>
                  <a:tcPr marL="68580" marR="68580" marT="0" marB="0"/>
                </a:tc>
                <a:tc>
                  <a:txBody>
                    <a:bodyPr/>
                    <a:lstStyle/>
                    <a:p>
                      <a:pPr>
                        <a:lnSpc>
                          <a:spcPct val="107000"/>
                        </a:lnSpc>
                        <a:spcAft>
                          <a:spcPts val="0"/>
                        </a:spcAft>
                      </a:pPr>
                      <a:r>
                        <a:rPr lang="en-GB" sz="2000" b="0" i="0">
                          <a:effectLst/>
                          <a:latin typeface="Calibri" panose="020F0502020204030204" pitchFamily="34" charset="0"/>
                          <a:ea typeface="Calibri" panose="020F0502020204030204" pitchFamily="34" charset="0"/>
                          <a:cs typeface="Times New Roman" panose="02020603050405020304" pitchFamily="18" charset="0"/>
                        </a:rPr>
                        <a:t>1. Human diversity </a:t>
                      </a:r>
                    </a:p>
                  </a:txBody>
                  <a:tcPr marL="68580" marR="68580" marT="0" marB="0"/>
                </a:tc>
                <a:tc>
                  <a:txBody>
                    <a:bodyPr/>
                    <a:lstStyle/>
                    <a:p>
                      <a:pPr>
                        <a:lnSpc>
                          <a:spcPct val="107000"/>
                        </a:lnSpc>
                        <a:spcAft>
                          <a:spcPts val="0"/>
                        </a:spcAft>
                      </a:pPr>
                      <a:r>
                        <a:rPr lang="en-GB" sz="2000" b="0" i="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tc>
                <a:extLst>
                  <a:ext uri="{0D108BD9-81ED-4DB2-BD59-A6C34878D82A}">
                    <a16:rowId xmlns:a16="http://schemas.microsoft.com/office/drawing/2014/main" val="1782227354"/>
                  </a:ext>
                </a:extLst>
              </a:tr>
              <a:tr h="623614">
                <a:tc>
                  <a:txBody>
                    <a:bodyPr/>
                    <a:lstStyle/>
                    <a:p>
                      <a:pPr>
                        <a:lnSpc>
                          <a:spcPct val="107000"/>
                        </a:lnSpc>
                        <a:spcAft>
                          <a:spcPts val="0"/>
                        </a:spcAft>
                      </a:pPr>
                      <a:r>
                        <a:rPr lang="en-GB" sz="2000" b="0" i="0">
                          <a:effectLst/>
                          <a:latin typeface="Calibri" panose="020F0502020204030204" pitchFamily="34" charset="0"/>
                          <a:ea typeface="Calibri" panose="020F0502020204030204" pitchFamily="34" charset="0"/>
                          <a:cs typeface="Times New Roman" panose="02020603050405020304" pitchFamily="18" charset="0"/>
                        </a:rPr>
                        <a:t>2. Jobs people do </a:t>
                      </a:r>
                    </a:p>
                  </a:txBody>
                  <a:tcPr marL="68580" marR="68580" marT="0" marB="0"/>
                </a:tc>
                <a:tc>
                  <a:txBody>
                    <a:bodyPr/>
                    <a:lstStyle/>
                    <a:p>
                      <a:pPr>
                        <a:lnSpc>
                          <a:spcPct val="107000"/>
                        </a:lnSpc>
                        <a:spcAft>
                          <a:spcPts val="0"/>
                        </a:spcAft>
                      </a:pPr>
                      <a:r>
                        <a:rPr lang="en-GB" sz="2000" b="0" i="0">
                          <a:effectLst/>
                          <a:latin typeface="Calibri" panose="020F0502020204030204" pitchFamily="34" charset="0"/>
                          <a:ea typeface="Calibri" panose="020F0502020204030204" pitchFamily="34" charset="0"/>
                          <a:cs typeface="Times New Roman" panose="02020603050405020304" pitchFamily="18" charset="0"/>
                        </a:rPr>
                        <a:t>2. Rights and responsibilities </a:t>
                      </a:r>
                    </a:p>
                  </a:txBody>
                  <a:tcPr marL="68580" marR="68580" marT="0" marB="0"/>
                </a:tc>
                <a:tc>
                  <a:txBody>
                    <a:bodyPr/>
                    <a:lstStyle/>
                    <a:p>
                      <a:pPr>
                        <a:lnSpc>
                          <a:spcPct val="107000"/>
                        </a:lnSpc>
                        <a:spcAft>
                          <a:spcPts val="0"/>
                        </a:spcAft>
                      </a:pPr>
                      <a:r>
                        <a:rPr lang="en-GB" sz="2000" b="0" i="0">
                          <a:effectLst/>
                          <a:latin typeface="Calibri" panose="020F0502020204030204" pitchFamily="34" charset="0"/>
                          <a:ea typeface="Calibri" panose="020F0502020204030204" pitchFamily="34" charset="0"/>
                          <a:cs typeface="Times New Roman" panose="02020603050405020304" pitchFamily="18" charset="0"/>
                        </a:rPr>
                        <a:t>2. Rights and responsibilities</a:t>
                      </a:r>
                    </a:p>
                  </a:txBody>
                  <a:tcPr marL="68580" marR="68580" marT="0" marB="0"/>
                </a:tc>
                <a:extLst>
                  <a:ext uri="{0D108BD9-81ED-4DB2-BD59-A6C34878D82A}">
                    <a16:rowId xmlns:a16="http://schemas.microsoft.com/office/drawing/2014/main" val="2302372848"/>
                  </a:ext>
                </a:extLst>
              </a:tr>
              <a:tr h="623614">
                <a:tc>
                  <a:txBody>
                    <a:bodyPr/>
                    <a:lstStyle/>
                    <a:p>
                      <a:pPr>
                        <a:lnSpc>
                          <a:spcPct val="107000"/>
                        </a:lnSpc>
                        <a:spcAft>
                          <a:spcPts val="0"/>
                        </a:spcAft>
                      </a:pPr>
                      <a:r>
                        <a:rPr lang="en-GB" sz="2000" b="0" i="0">
                          <a:effectLst/>
                          <a:latin typeface="Calibri" panose="020F0502020204030204" pitchFamily="34" charset="0"/>
                          <a:ea typeface="Calibri" panose="020F0502020204030204" pitchFamily="34" charset="0"/>
                          <a:cs typeface="Times New Roman" panose="02020603050405020304" pitchFamily="18" charset="0"/>
                        </a:rPr>
                        <a:t>3. Rules and laws </a:t>
                      </a:r>
                    </a:p>
                  </a:txBody>
                  <a:tcPr marL="68580" marR="68580" marT="0" marB="0"/>
                </a:tc>
                <a:tc>
                  <a:txBody>
                    <a:bodyPr/>
                    <a:lstStyle/>
                    <a:p>
                      <a:pPr>
                        <a:lnSpc>
                          <a:spcPct val="107000"/>
                        </a:lnSpc>
                        <a:spcAft>
                          <a:spcPts val="0"/>
                        </a:spcAft>
                      </a:pPr>
                      <a:r>
                        <a:rPr lang="en-GB" sz="2000" b="0" i="0">
                          <a:effectLst/>
                          <a:latin typeface="Calibri" panose="020F0502020204030204" pitchFamily="34" charset="0"/>
                          <a:ea typeface="Calibri" panose="020F0502020204030204" pitchFamily="34" charset="0"/>
                          <a:cs typeface="Times New Roman" panose="02020603050405020304" pitchFamily="18" charset="0"/>
                        </a:rPr>
                        <a:t>3. Managing online information</a:t>
                      </a:r>
                    </a:p>
                  </a:txBody>
                  <a:tcPr marL="68580" marR="68580" marT="0" marB="0"/>
                </a:tc>
                <a:tc>
                  <a:txBody>
                    <a:bodyPr/>
                    <a:lstStyle/>
                    <a:p>
                      <a:pPr>
                        <a:lnSpc>
                          <a:spcPct val="107000"/>
                        </a:lnSpc>
                        <a:spcAft>
                          <a:spcPts val="0"/>
                        </a:spcAft>
                      </a:pPr>
                      <a:r>
                        <a:rPr lang="en-GB" sz="2000" b="0" i="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tc>
                <a:extLst>
                  <a:ext uri="{0D108BD9-81ED-4DB2-BD59-A6C34878D82A}">
                    <a16:rowId xmlns:a16="http://schemas.microsoft.com/office/drawing/2014/main" val="1756614310"/>
                  </a:ext>
                </a:extLst>
              </a:tr>
              <a:tr h="623614">
                <a:tc>
                  <a:txBody>
                    <a:bodyPr/>
                    <a:lstStyle/>
                    <a:p>
                      <a:pPr>
                        <a:lnSpc>
                          <a:spcPct val="107000"/>
                        </a:lnSpc>
                        <a:spcAft>
                          <a:spcPts val="0"/>
                        </a:spcAft>
                      </a:pPr>
                      <a:r>
                        <a:rPr lang="en-GB" sz="2000" b="0" i="0">
                          <a:effectLst/>
                          <a:latin typeface="Calibri" panose="020F0502020204030204" pitchFamily="34" charset="0"/>
                          <a:ea typeface="Calibri" panose="020F0502020204030204" pitchFamily="34" charset="0"/>
                          <a:cs typeface="Times New Roman" panose="02020603050405020304" pitchFamily="18" charset="0"/>
                        </a:rPr>
                        <a:t>4. Taking care of the environment </a:t>
                      </a:r>
                    </a:p>
                  </a:txBody>
                  <a:tcPr marL="68580" marR="68580" marT="0" marB="0"/>
                </a:tc>
                <a:tc>
                  <a:txBody>
                    <a:bodyPr/>
                    <a:lstStyle/>
                    <a:p>
                      <a:pPr>
                        <a:lnSpc>
                          <a:spcPct val="107000"/>
                        </a:lnSpc>
                        <a:spcAft>
                          <a:spcPts val="0"/>
                        </a:spcAft>
                      </a:pPr>
                      <a:r>
                        <a:rPr lang="en-GB" sz="2000" b="0" i="0">
                          <a:effectLst/>
                          <a:latin typeface="Calibri" panose="020F0502020204030204" pitchFamily="34" charset="0"/>
                          <a:ea typeface="Calibri" panose="020F0502020204030204" pitchFamily="34" charset="0"/>
                          <a:cs typeface="Times New Roman" panose="02020603050405020304" pitchFamily="18" charset="0"/>
                        </a:rPr>
                        <a:t>4. Taking care of the environment </a:t>
                      </a:r>
                    </a:p>
                  </a:txBody>
                  <a:tcPr marL="68580" marR="68580" marT="0" marB="0"/>
                </a:tc>
                <a:tc>
                  <a:txBody>
                    <a:bodyPr/>
                    <a:lstStyle/>
                    <a:p>
                      <a:pPr>
                        <a:lnSpc>
                          <a:spcPct val="107000"/>
                        </a:lnSpc>
                        <a:spcAft>
                          <a:spcPts val="0"/>
                        </a:spcAft>
                      </a:pPr>
                      <a:r>
                        <a:rPr lang="en-GB" sz="2000" b="0" i="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tc>
                <a:extLst>
                  <a:ext uri="{0D108BD9-81ED-4DB2-BD59-A6C34878D82A}">
                    <a16:rowId xmlns:a16="http://schemas.microsoft.com/office/drawing/2014/main" val="3189271635"/>
                  </a:ext>
                </a:extLst>
              </a:tr>
              <a:tr h="623614">
                <a:tc>
                  <a:txBody>
                    <a:bodyPr/>
                    <a:lstStyle/>
                    <a:p>
                      <a:pPr>
                        <a:lnSpc>
                          <a:spcPct val="107000"/>
                        </a:lnSpc>
                        <a:spcAft>
                          <a:spcPts val="0"/>
                        </a:spcAft>
                      </a:pPr>
                      <a:r>
                        <a:rPr lang="en-GB" sz="2000" b="0" i="0">
                          <a:effectLst/>
                          <a:latin typeface="Calibri" panose="020F0502020204030204" pitchFamily="34" charset="0"/>
                          <a:ea typeface="Calibri" panose="020F0502020204030204" pitchFamily="34" charset="0"/>
                          <a:cs typeface="Times New Roman" panose="02020603050405020304" pitchFamily="18" charset="0"/>
                        </a:rPr>
                        <a:t>5. Belonging to a community </a:t>
                      </a:r>
                    </a:p>
                  </a:txBody>
                  <a:tcPr marL="68580" marR="68580" marT="0" marB="0"/>
                </a:tc>
                <a:tc>
                  <a:txBody>
                    <a:bodyPr/>
                    <a:lstStyle/>
                    <a:p>
                      <a:pPr>
                        <a:lnSpc>
                          <a:spcPct val="107000"/>
                        </a:lnSpc>
                        <a:spcAft>
                          <a:spcPts val="0"/>
                        </a:spcAft>
                      </a:pPr>
                      <a:r>
                        <a:rPr lang="en-GB" sz="2000" b="0" i="0">
                          <a:effectLst/>
                          <a:latin typeface="Calibri" panose="020F0502020204030204" pitchFamily="34" charset="0"/>
                          <a:ea typeface="Calibri" panose="020F0502020204030204" pitchFamily="34" charset="0"/>
                          <a:cs typeface="Times New Roman" panose="02020603050405020304" pitchFamily="18" charset="0"/>
                        </a:rPr>
                        <a:t>5. Preparing for adulthood </a:t>
                      </a:r>
                    </a:p>
                  </a:txBody>
                  <a:tcPr marL="68580" marR="68580" marT="0" marB="0"/>
                </a:tc>
                <a:tc>
                  <a:txBody>
                    <a:bodyPr/>
                    <a:lstStyle/>
                    <a:p>
                      <a:pPr>
                        <a:lnSpc>
                          <a:spcPct val="107000"/>
                        </a:lnSpc>
                        <a:spcAft>
                          <a:spcPts val="0"/>
                        </a:spcAft>
                      </a:pPr>
                      <a:r>
                        <a:rPr lang="en-GB" sz="2000" b="0" i="0">
                          <a:effectLst/>
                          <a:latin typeface="Calibri" panose="020F0502020204030204" pitchFamily="34" charset="0"/>
                          <a:ea typeface="Calibri" panose="020F0502020204030204" pitchFamily="34" charset="0"/>
                          <a:cs typeface="Times New Roman" panose="02020603050405020304" pitchFamily="18" charset="0"/>
                        </a:rPr>
                        <a:t>5. Preparing for adulthood</a:t>
                      </a:r>
                    </a:p>
                  </a:txBody>
                  <a:tcPr marL="68580" marR="68580" marT="0" marB="0"/>
                </a:tc>
                <a:extLst>
                  <a:ext uri="{0D108BD9-81ED-4DB2-BD59-A6C34878D82A}">
                    <a16:rowId xmlns:a16="http://schemas.microsoft.com/office/drawing/2014/main" val="3724788868"/>
                  </a:ext>
                </a:extLst>
              </a:tr>
              <a:tr h="623614">
                <a:tc>
                  <a:txBody>
                    <a:bodyPr/>
                    <a:lstStyle/>
                    <a:p>
                      <a:pPr>
                        <a:lnSpc>
                          <a:spcPct val="107000"/>
                        </a:lnSpc>
                        <a:spcAft>
                          <a:spcPts val="0"/>
                        </a:spcAft>
                        <a:tabLst>
                          <a:tab pos="1247775" algn="l"/>
                        </a:tabLst>
                      </a:pPr>
                      <a:r>
                        <a:rPr lang="en-GB" sz="2000" b="0" i="0">
                          <a:effectLst/>
                          <a:latin typeface="Calibri" panose="020F0502020204030204" pitchFamily="34" charset="0"/>
                          <a:ea typeface="Calibri" panose="020F0502020204030204" pitchFamily="34" charset="0"/>
                          <a:cs typeface="Times New Roman" panose="02020603050405020304" pitchFamily="18" charset="0"/>
                        </a:rPr>
                        <a:t>6. Money	</a:t>
                      </a:r>
                    </a:p>
                  </a:txBody>
                  <a:tcPr marL="68580" marR="68580" marT="0" marB="0"/>
                </a:tc>
                <a:tc>
                  <a:txBody>
                    <a:bodyPr/>
                    <a:lstStyle/>
                    <a:p>
                      <a:pPr>
                        <a:lnSpc>
                          <a:spcPct val="107000"/>
                        </a:lnSpc>
                        <a:spcAft>
                          <a:spcPts val="0"/>
                        </a:spcAft>
                      </a:pPr>
                      <a:r>
                        <a:rPr lang="en-GB" sz="2000" b="0" i="0">
                          <a:effectLst/>
                          <a:latin typeface="Calibri" panose="020F0502020204030204" pitchFamily="34" charset="0"/>
                          <a:ea typeface="Calibri" panose="020F0502020204030204" pitchFamily="34" charset="0"/>
                          <a:cs typeface="Times New Roman" panose="02020603050405020304" pitchFamily="18" charset="0"/>
                        </a:rPr>
                        <a:t>6. Managing finances </a:t>
                      </a:r>
                    </a:p>
                  </a:txBody>
                  <a:tcPr marL="68580" marR="68580" marT="0" marB="0"/>
                </a:tc>
                <a:tc>
                  <a:txBody>
                    <a:bodyPr/>
                    <a:lstStyle/>
                    <a:p>
                      <a:pPr>
                        <a:lnSpc>
                          <a:spcPct val="107000"/>
                        </a:lnSpc>
                        <a:spcAft>
                          <a:spcPts val="0"/>
                        </a:spcAft>
                      </a:pPr>
                      <a:r>
                        <a:rPr lang="en-GB" sz="2000" b="0" i="0">
                          <a:effectLst/>
                          <a:latin typeface="Calibri" panose="020F0502020204030204" pitchFamily="34" charset="0"/>
                          <a:ea typeface="Calibri" panose="020F0502020204030204" pitchFamily="34" charset="0"/>
                          <a:cs typeface="Times New Roman" panose="02020603050405020304" pitchFamily="18" charset="0"/>
                        </a:rPr>
                        <a:t>6. Managing finances</a:t>
                      </a:r>
                    </a:p>
                  </a:txBody>
                  <a:tcPr marL="68580" marR="68580" marT="0" marB="0"/>
                </a:tc>
                <a:extLst>
                  <a:ext uri="{0D108BD9-81ED-4DB2-BD59-A6C34878D82A}">
                    <a16:rowId xmlns:a16="http://schemas.microsoft.com/office/drawing/2014/main" val="263638245"/>
                  </a:ext>
                </a:extLst>
              </a:tr>
              <a:tr h="623614">
                <a:tc>
                  <a:txBody>
                    <a:bodyPr/>
                    <a:lstStyle/>
                    <a:p>
                      <a:pPr>
                        <a:lnSpc>
                          <a:spcPct val="107000"/>
                        </a:lnSpc>
                        <a:spcAft>
                          <a:spcPts val="0"/>
                        </a:spcAft>
                        <a:tabLst>
                          <a:tab pos="1247775" algn="l"/>
                        </a:tabLst>
                      </a:pPr>
                      <a:r>
                        <a:rPr lang="en-GB" sz="2000" b="0" i="0">
                          <a:effectLst/>
                          <a:latin typeface="Calibri" panose="020F0502020204030204" pitchFamily="34" charset="0"/>
                          <a:ea typeface="Calibri" panose="020F0502020204030204" pitchFamily="34" charset="0"/>
                          <a:cs typeface="Times New Roman" panose="02020603050405020304" pitchFamily="18" charset="0"/>
                        </a:rPr>
                        <a:t>Travel</a:t>
                      </a:r>
                    </a:p>
                  </a:txBody>
                  <a:tcPr marL="68580" marR="68580" marT="0" marB="0"/>
                </a:tc>
                <a:tc>
                  <a:txBody>
                    <a:bodyPr/>
                    <a:lstStyle/>
                    <a:p>
                      <a:pPr>
                        <a:lnSpc>
                          <a:spcPct val="107000"/>
                        </a:lnSpc>
                        <a:spcAft>
                          <a:spcPts val="0"/>
                        </a:spcAft>
                      </a:pPr>
                      <a:r>
                        <a:rPr lang="en-GB" sz="2000" b="0" i="0">
                          <a:effectLst/>
                          <a:latin typeface="Calibri" panose="020F0502020204030204" pitchFamily="34" charset="0"/>
                          <a:ea typeface="Calibri" panose="020F0502020204030204" pitchFamily="34" charset="0"/>
                          <a:cs typeface="Times New Roman" panose="02020603050405020304" pitchFamily="18" charset="0"/>
                        </a:rPr>
                        <a:t>Travel</a:t>
                      </a:r>
                    </a:p>
                  </a:txBody>
                  <a:tcPr marL="68580" marR="68580" marT="0" marB="0"/>
                </a:tc>
                <a:tc>
                  <a:txBody>
                    <a:bodyPr/>
                    <a:lstStyle/>
                    <a:p>
                      <a:pPr>
                        <a:lnSpc>
                          <a:spcPct val="107000"/>
                        </a:lnSpc>
                        <a:spcAft>
                          <a:spcPts val="0"/>
                        </a:spcAft>
                      </a:pPr>
                      <a:r>
                        <a:rPr lang="en-GB" sz="2000" b="0" i="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tc>
                <a:extLst>
                  <a:ext uri="{0D108BD9-81ED-4DB2-BD59-A6C34878D82A}">
                    <a16:rowId xmlns:a16="http://schemas.microsoft.com/office/drawing/2014/main" val="873432664"/>
                  </a:ext>
                </a:extLst>
              </a:tr>
              <a:tr h="623614">
                <a:tc>
                  <a:txBody>
                    <a:bodyPr/>
                    <a:lstStyle/>
                    <a:p>
                      <a:pPr>
                        <a:lnSpc>
                          <a:spcPct val="107000"/>
                        </a:lnSpc>
                        <a:spcAft>
                          <a:spcPts val="0"/>
                        </a:spcAft>
                        <a:tabLst>
                          <a:tab pos="1247775" algn="l"/>
                        </a:tabLst>
                      </a:pPr>
                      <a:r>
                        <a:rPr lang="en-GB" sz="2000" b="0" i="0">
                          <a:effectLst/>
                          <a:latin typeface="Calibri" panose="020F0502020204030204" pitchFamily="34" charset="0"/>
                          <a:ea typeface="Calibri" panose="020F0502020204030204" pitchFamily="34" charset="0"/>
                          <a:cs typeface="Times New Roman" panose="02020603050405020304" pitchFamily="18" charset="0"/>
                        </a:rPr>
                        <a:t>Home skills</a:t>
                      </a:r>
                    </a:p>
                  </a:txBody>
                  <a:tcPr marL="68580" marR="68580" marT="0" marB="0"/>
                </a:tc>
                <a:tc>
                  <a:txBody>
                    <a:bodyPr/>
                    <a:lstStyle/>
                    <a:p>
                      <a:pPr>
                        <a:lnSpc>
                          <a:spcPct val="107000"/>
                        </a:lnSpc>
                        <a:spcAft>
                          <a:spcPts val="0"/>
                        </a:spcAft>
                      </a:pPr>
                      <a:r>
                        <a:rPr lang="en-GB" sz="2000" b="0" i="0">
                          <a:effectLst/>
                          <a:latin typeface="Calibri" panose="020F0502020204030204" pitchFamily="34" charset="0"/>
                          <a:ea typeface="Calibri" panose="020F0502020204030204" pitchFamily="34" charset="0"/>
                          <a:cs typeface="Times New Roman" panose="02020603050405020304" pitchFamily="18" charset="0"/>
                        </a:rPr>
                        <a:t>Home skills</a:t>
                      </a:r>
                    </a:p>
                  </a:txBody>
                  <a:tcPr marL="68580" marR="68580" marT="0" marB="0"/>
                </a:tc>
                <a:tc>
                  <a:txBody>
                    <a:bodyPr/>
                    <a:lstStyle/>
                    <a:p>
                      <a:pPr>
                        <a:lnSpc>
                          <a:spcPct val="107000"/>
                        </a:lnSpc>
                        <a:spcAft>
                          <a:spcPts val="0"/>
                        </a:spcAft>
                      </a:pPr>
                      <a:r>
                        <a:rPr lang="en-GB" sz="2000" b="0" i="0" dirty="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tc>
                <a:extLst>
                  <a:ext uri="{0D108BD9-81ED-4DB2-BD59-A6C34878D82A}">
                    <a16:rowId xmlns:a16="http://schemas.microsoft.com/office/drawing/2014/main" val="3270013706"/>
                  </a:ext>
                </a:extLst>
              </a:tr>
            </a:tbl>
          </a:graphicData>
        </a:graphic>
      </p:graphicFrame>
    </p:spTree>
    <p:extLst>
      <p:ext uri="{BB962C8B-B14F-4D97-AF65-F5344CB8AC3E}">
        <p14:creationId xmlns:p14="http://schemas.microsoft.com/office/powerpoint/2010/main" val="304600757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Qualifications</a:t>
            </a:r>
            <a:endParaRPr lang="en-GB" dirty="0"/>
          </a:p>
        </p:txBody>
      </p:sp>
      <p:sp>
        <p:nvSpPr>
          <p:cNvPr id="5" name="Subtitle 2"/>
          <p:cNvSpPr>
            <a:spLocks noGrp="1"/>
          </p:cNvSpPr>
          <p:nvPr>
            <p:ph sz="half" idx="1"/>
          </p:nvPr>
        </p:nvSpPr>
        <p:spPr>
          <a:xfrm>
            <a:off x="838200" y="1825625"/>
            <a:ext cx="10515600" cy="4351338"/>
          </a:xfrm>
        </p:spPr>
        <p:txBody>
          <a:bodyPr>
            <a:normAutofit fontScale="85000" lnSpcReduction="20000"/>
          </a:bodyPr>
          <a:lstStyle/>
          <a:p>
            <a:pPr marL="0" indent="0">
              <a:buNone/>
            </a:pPr>
            <a:r>
              <a:rPr lang="en-GB" dirty="0" smtClean="0"/>
              <a:t>Key Stage 4 complete qualifications in PSD. The subject areas are:</a:t>
            </a:r>
          </a:p>
          <a:p>
            <a:endParaRPr lang="en-GB" dirty="0" smtClean="0"/>
          </a:p>
          <a:p>
            <a:r>
              <a:rPr lang="en-GB" dirty="0" smtClean="0"/>
              <a:t>Managing Social Relationships</a:t>
            </a:r>
          </a:p>
          <a:p>
            <a:r>
              <a:rPr lang="en-GB" dirty="0" smtClean="0"/>
              <a:t>Managing Money</a:t>
            </a:r>
          </a:p>
          <a:p>
            <a:r>
              <a:rPr lang="en-GB" dirty="0" smtClean="0"/>
              <a:t>Personal Development</a:t>
            </a:r>
          </a:p>
          <a:p>
            <a:r>
              <a:rPr lang="en-GB" dirty="0" smtClean="0"/>
              <a:t>Health and Safety in the Home and the Community</a:t>
            </a:r>
          </a:p>
          <a:p>
            <a:r>
              <a:rPr lang="en-GB" dirty="0" smtClean="0"/>
              <a:t>Preparation for Work</a:t>
            </a:r>
          </a:p>
          <a:p>
            <a:r>
              <a:rPr lang="en-GB" dirty="0" smtClean="0"/>
              <a:t>Rights and Responsibilities</a:t>
            </a:r>
          </a:p>
          <a:p>
            <a:r>
              <a:rPr lang="en-GB" dirty="0" smtClean="0"/>
              <a:t>Healthy </a:t>
            </a:r>
            <a:r>
              <a:rPr lang="en-GB" dirty="0" err="1" smtClean="0"/>
              <a:t>Liviing</a:t>
            </a:r>
            <a:endParaRPr lang="en-GB" dirty="0" smtClean="0"/>
          </a:p>
          <a:p>
            <a:r>
              <a:rPr lang="en-GB" dirty="0" smtClean="0">
                <a:solidFill>
                  <a:schemeClr val="bg1"/>
                </a:solidFill>
              </a:rPr>
              <a:t>Personal Development</a:t>
            </a:r>
          </a:p>
          <a:p>
            <a:r>
              <a:rPr lang="en-GB" dirty="0" smtClean="0">
                <a:solidFill>
                  <a:schemeClr val="bg1"/>
                </a:solidFill>
              </a:rPr>
              <a:t>Health and Safety in the Home and Community</a:t>
            </a:r>
          </a:p>
          <a:p>
            <a:endParaRPr lang="en-GB" dirty="0">
              <a:solidFill>
                <a:schemeClr val="bg1"/>
              </a:solidFill>
            </a:endParaRPr>
          </a:p>
        </p:txBody>
      </p:sp>
    </p:spTree>
    <p:extLst>
      <p:ext uri="{BB962C8B-B14F-4D97-AF65-F5344CB8AC3E}">
        <p14:creationId xmlns:p14="http://schemas.microsoft.com/office/powerpoint/2010/main" val="327959605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Further Information</a:t>
            </a:r>
            <a:endParaRPr lang="en-GB" dirty="0"/>
          </a:p>
        </p:txBody>
      </p:sp>
      <p:sp>
        <p:nvSpPr>
          <p:cNvPr id="4" name="Content Placeholder 3"/>
          <p:cNvSpPr>
            <a:spLocks noGrp="1"/>
          </p:cNvSpPr>
          <p:nvPr>
            <p:ph sz="half" idx="2"/>
          </p:nvPr>
        </p:nvSpPr>
        <p:spPr>
          <a:xfrm>
            <a:off x="838200" y="1825625"/>
            <a:ext cx="10515600" cy="4351338"/>
          </a:xfrm>
        </p:spPr>
        <p:txBody>
          <a:bodyPr/>
          <a:lstStyle/>
          <a:p>
            <a:r>
              <a:rPr lang="en-GB" dirty="0" smtClean="0"/>
              <a:t>Further information on learning outcomes and progression please read the PSD curriculum framework</a:t>
            </a:r>
          </a:p>
          <a:p>
            <a:r>
              <a:rPr lang="en-GB" dirty="0" smtClean="0"/>
              <a:t>How our curriculum maps against the </a:t>
            </a:r>
            <a:r>
              <a:rPr lang="en-GB" dirty="0" err="1" smtClean="0"/>
              <a:t>DfE</a:t>
            </a:r>
            <a:r>
              <a:rPr lang="en-GB" dirty="0" smtClean="0"/>
              <a:t> guidance please read the Curriculum framework</a:t>
            </a:r>
          </a:p>
          <a:p>
            <a:r>
              <a:rPr lang="en-GB" dirty="0" smtClean="0"/>
              <a:t>To know what themes and subjects are taught please refer to </a:t>
            </a:r>
            <a:r>
              <a:rPr lang="en-GB" smtClean="0"/>
              <a:t>the curriculum map</a:t>
            </a:r>
            <a:endParaRPr lang="en-GB" dirty="0"/>
          </a:p>
        </p:txBody>
      </p:sp>
    </p:spTree>
    <p:extLst>
      <p:ext uri="{BB962C8B-B14F-4D97-AF65-F5344CB8AC3E}">
        <p14:creationId xmlns:p14="http://schemas.microsoft.com/office/powerpoint/2010/main" val="20916465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New Guidance for schools</a:t>
            </a:r>
            <a:endParaRPr lang="en-GB" dirty="0"/>
          </a:p>
        </p:txBody>
      </p:sp>
      <p:sp>
        <p:nvSpPr>
          <p:cNvPr id="3" name="Content Placeholder 2"/>
          <p:cNvSpPr>
            <a:spLocks noGrp="1"/>
          </p:cNvSpPr>
          <p:nvPr>
            <p:ph idx="1"/>
          </p:nvPr>
        </p:nvSpPr>
        <p:spPr/>
        <p:txBody>
          <a:bodyPr/>
          <a:lstStyle/>
          <a:p>
            <a:r>
              <a:rPr lang="en-GB" dirty="0" smtClean="0"/>
              <a:t>Rolls in to effect by April 2021</a:t>
            </a:r>
          </a:p>
          <a:p>
            <a:r>
              <a:rPr lang="en-GB" dirty="0" smtClean="0"/>
              <a:t>Relationships Education in primary schools</a:t>
            </a:r>
          </a:p>
          <a:p>
            <a:r>
              <a:rPr lang="en-GB" dirty="0" smtClean="0"/>
              <a:t>Sex Education advised in primary schools</a:t>
            </a:r>
          </a:p>
          <a:p>
            <a:r>
              <a:rPr lang="en-GB" dirty="0" smtClean="0"/>
              <a:t>Relationships and Sex Education in secondary schools</a:t>
            </a:r>
          </a:p>
          <a:p>
            <a:r>
              <a:rPr lang="en-GB" dirty="0" smtClean="0"/>
              <a:t>Health Education in primary and secondary schools.</a:t>
            </a:r>
          </a:p>
          <a:p>
            <a:endParaRPr lang="en-GB" dirty="0" smtClean="0"/>
          </a:p>
          <a:p>
            <a:r>
              <a:rPr lang="en-GB" dirty="0" smtClean="0"/>
              <a:t>This guidance is for all primary, special and secondary schools, including academies and faith based schools</a:t>
            </a:r>
          </a:p>
          <a:p>
            <a:endParaRPr lang="en-GB" dirty="0"/>
          </a:p>
        </p:txBody>
      </p:sp>
      <p:pic>
        <p:nvPicPr>
          <p:cNvPr id="4" name="Picture 2" descr="St Luke's School"/>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882746" y="5180157"/>
            <a:ext cx="1143000" cy="14763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668617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a:stretch>
            <a:fillRect/>
          </a:stretch>
        </p:blipFill>
        <p:spPr>
          <a:xfrm>
            <a:off x="-6625" y="-6394"/>
            <a:ext cx="12205250" cy="6870787"/>
          </a:xfrm>
          <a:prstGeom prst="rect">
            <a:avLst/>
          </a:prstGeom>
        </p:spPr>
      </p:pic>
      <p:sp>
        <p:nvSpPr>
          <p:cNvPr id="2" name="Title 1"/>
          <p:cNvSpPr>
            <a:spLocks noGrp="1"/>
          </p:cNvSpPr>
          <p:nvPr>
            <p:ph type="ctrTitle"/>
          </p:nvPr>
        </p:nvSpPr>
        <p:spPr>
          <a:xfrm>
            <a:off x="1524000" y="1122362"/>
            <a:ext cx="9144000" cy="2479675"/>
          </a:xfrm>
        </p:spPr>
        <p:txBody>
          <a:bodyPr>
            <a:normAutofit fontScale="90000"/>
          </a:bodyPr>
          <a:lstStyle/>
          <a:p>
            <a:r>
              <a:rPr lang="en-GB" b="1" dirty="0" smtClean="0">
                <a:solidFill>
                  <a:schemeClr val="bg1"/>
                </a:solidFill>
              </a:rPr>
              <a:t>What do you know about the new guidance?</a:t>
            </a:r>
            <a:r>
              <a:rPr lang="en-GB" dirty="0" smtClean="0"/>
              <a:t/>
            </a:r>
            <a:br>
              <a:rPr lang="en-GB" dirty="0" smtClean="0"/>
            </a:br>
            <a:endParaRPr lang="en-GB" dirty="0"/>
          </a:p>
        </p:txBody>
      </p:sp>
      <p:sp>
        <p:nvSpPr>
          <p:cNvPr id="3" name="Subtitle 2"/>
          <p:cNvSpPr>
            <a:spLocks noGrp="1"/>
          </p:cNvSpPr>
          <p:nvPr>
            <p:ph type="subTitle" idx="1"/>
          </p:nvPr>
        </p:nvSpPr>
        <p:spPr/>
        <p:txBody>
          <a:bodyPr/>
          <a:lstStyle/>
          <a:p>
            <a:endParaRPr lang="en-GB"/>
          </a:p>
        </p:txBody>
      </p:sp>
      <p:pic>
        <p:nvPicPr>
          <p:cNvPr id="4" name="Picture 2" descr="St Luke's School"/>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882746" y="5180157"/>
            <a:ext cx="1143000" cy="14763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494140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has to be covered?</a:t>
            </a:r>
            <a:endParaRPr lang="en-GB" dirty="0"/>
          </a:p>
        </p:txBody>
      </p:sp>
      <p:sp>
        <p:nvSpPr>
          <p:cNvPr id="3" name="Content Placeholder 2"/>
          <p:cNvSpPr>
            <a:spLocks noGrp="1"/>
          </p:cNvSpPr>
          <p:nvPr>
            <p:ph idx="1"/>
          </p:nvPr>
        </p:nvSpPr>
        <p:spPr/>
        <p:txBody>
          <a:bodyPr/>
          <a:lstStyle/>
          <a:p>
            <a:pPr marL="0" indent="0">
              <a:buNone/>
            </a:pPr>
            <a:r>
              <a:rPr lang="en-GB" b="1" dirty="0" smtClean="0"/>
              <a:t>Primary schools:</a:t>
            </a:r>
          </a:p>
          <a:p>
            <a:endParaRPr lang="en-GB" dirty="0" smtClean="0"/>
          </a:p>
          <a:p>
            <a:r>
              <a:rPr lang="en-GB" dirty="0" smtClean="0"/>
              <a:t>Families and people who care for me</a:t>
            </a:r>
          </a:p>
          <a:p>
            <a:r>
              <a:rPr lang="en-GB" dirty="0" smtClean="0"/>
              <a:t>Caring friendships</a:t>
            </a:r>
          </a:p>
          <a:p>
            <a:r>
              <a:rPr lang="en-GB" dirty="0" smtClean="0"/>
              <a:t>Respectful relationships</a:t>
            </a:r>
          </a:p>
          <a:p>
            <a:r>
              <a:rPr lang="en-GB" dirty="0" smtClean="0"/>
              <a:t>Online relationships</a:t>
            </a:r>
          </a:p>
          <a:p>
            <a:r>
              <a:rPr lang="en-GB" dirty="0" smtClean="0"/>
              <a:t>Being safe</a:t>
            </a:r>
          </a:p>
          <a:p>
            <a:pPr marL="0" indent="0">
              <a:buNone/>
            </a:pPr>
            <a:endParaRPr lang="en-GB" dirty="0"/>
          </a:p>
        </p:txBody>
      </p:sp>
      <p:pic>
        <p:nvPicPr>
          <p:cNvPr id="5" name="Picture 2" descr="St Luke's School"/>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882746" y="5180157"/>
            <a:ext cx="1143000" cy="14763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89108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has to be covered?</a:t>
            </a:r>
            <a:endParaRPr lang="en-GB" dirty="0"/>
          </a:p>
        </p:txBody>
      </p:sp>
      <p:sp>
        <p:nvSpPr>
          <p:cNvPr id="3" name="Content Placeholder 2"/>
          <p:cNvSpPr>
            <a:spLocks noGrp="1"/>
          </p:cNvSpPr>
          <p:nvPr>
            <p:ph idx="1"/>
          </p:nvPr>
        </p:nvSpPr>
        <p:spPr/>
        <p:txBody>
          <a:bodyPr/>
          <a:lstStyle/>
          <a:p>
            <a:pPr marL="0" indent="0">
              <a:buNone/>
            </a:pPr>
            <a:r>
              <a:rPr lang="en-GB" b="1" dirty="0" smtClean="0"/>
              <a:t>Secondary schools:</a:t>
            </a:r>
          </a:p>
          <a:p>
            <a:pPr marL="0" indent="0">
              <a:buNone/>
            </a:pPr>
            <a:endParaRPr lang="en-GB" b="1" dirty="0" smtClean="0"/>
          </a:p>
          <a:p>
            <a:r>
              <a:rPr lang="en-GB" dirty="0" smtClean="0"/>
              <a:t>Families</a:t>
            </a:r>
          </a:p>
          <a:p>
            <a:r>
              <a:rPr lang="en-GB" dirty="0" smtClean="0"/>
              <a:t>Respectful relationships, including friendships</a:t>
            </a:r>
          </a:p>
          <a:p>
            <a:r>
              <a:rPr lang="en-GB" dirty="0" smtClean="0"/>
              <a:t>Online and media</a:t>
            </a:r>
          </a:p>
          <a:p>
            <a:r>
              <a:rPr lang="en-GB" dirty="0" smtClean="0"/>
              <a:t>Being safe</a:t>
            </a:r>
          </a:p>
          <a:p>
            <a:r>
              <a:rPr lang="en-GB" dirty="0" smtClean="0"/>
              <a:t>Intimate and sexual relationships, including sexual health</a:t>
            </a:r>
          </a:p>
          <a:p>
            <a:endParaRPr lang="en-GB" dirty="0"/>
          </a:p>
        </p:txBody>
      </p:sp>
      <p:pic>
        <p:nvPicPr>
          <p:cNvPr id="4" name="Picture 2" descr="St Luke's School"/>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882746" y="5180157"/>
            <a:ext cx="1143000" cy="14763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932734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has to be covered?</a:t>
            </a:r>
            <a:endParaRPr lang="en-GB" dirty="0"/>
          </a:p>
        </p:txBody>
      </p:sp>
      <p:sp>
        <p:nvSpPr>
          <p:cNvPr id="3" name="Content Placeholder 2"/>
          <p:cNvSpPr>
            <a:spLocks noGrp="1"/>
          </p:cNvSpPr>
          <p:nvPr>
            <p:ph idx="1"/>
          </p:nvPr>
        </p:nvSpPr>
        <p:spPr/>
        <p:txBody>
          <a:bodyPr>
            <a:normAutofit fontScale="85000" lnSpcReduction="20000"/>
          </a:bodyPr>
          <a:lstStyle/>
          <a:p>
            <a:pPr marL="0" indent="0">
              <a:buNone/>
            </a:pPr>
            <a:r>
              <a:rPr lang="en-GB" b="1" dirty="0" smtClean="0"/>
              <a:t>Health Education</a:t>
            </a:r>
          </a:p>
          <a:p>
            <a:pPr marL="0" indent="0">
              <a:buNone/>
            </a:pPr>
            <a:r>
              <a:rPr lang="en-GB" dirty="0" smtClean="0"/>
              <a:t>Physical health and mental wellbeing education will now become statutory in primary and secondary schools. These subject areas are split into 8 themes:</a:t>
            </a:r>
          </a:p>
          <a:p>
            <a:r>
              <a:rPr lang="en-GB" dirty="0" smtClean="0"/>
              <a:t>Mental wellbeing </a:t>
            </a:r>
          </a:p>
          <a:p>
            <a:r>
              <a:rPr lang="en-GB" dirty="0" smtClean="0"/>
              <a:t>Internet safety and harms</a:t>
            </a:r>
          </a:p>
          <a:p>
            <a:r>
              <a:rPr lang="en-GB" dirty="0" smtClean="0"/>
              <a:t>Physical health and fitness</a:t>
            </a:r>
          </a:p>
          <a:p>
            <a:r>
              <a:rPr lang="en-GB" dirty="0" smtClean="0"/>
              <a:t>Healthy eating</a:t>
            </a:r>
          </a:p>
          <a:p>
            <a:r>
              <a:rPr lang="en-GB" dirty="0" smtClean="0"/>
              <a:t>Drugs, alcohol and tobacco</a:t>
            </a:r>
          </a:p>
          <a:p>
            <a:r>
              <a:rPr lang="en-GB" dirty="0" smtClean="0"/>
              <a:t>Health and prevention</a:t>
            </a:r>
          </a:p>
          <a:p>
            <a:r>
              <a:rPr lang="en-GB" dirty="0" smtClean="0"/>
              <a:t>Basic first aid</a:t>
            </a:r>
          </a:p>
          <a:p>
            <a:r>
              <a:rPr lang="en-GB" dirty="0" smtClean="0"/>
              <a:t>Changing adolescent body</a:t>
            </a:r>
          </a:p>
          <a:p>
            <a:endParaRPr lang="en-GB" dirty="0"/>
          </a:p>
        </p:txBody>
      </p:sp>
      <p:pic>
        <p:nvPicPr>
          <p:cNvPr id="4" name="Picture 2" descr="St Luke's School"/>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882746" y="5180157"/>
            <a:ext cx="1143000" cy="14763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98648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has to be covered?</a:t>
            </a:r>
            <a:endParaRPr lang="en-GB" dirty="0"/>
          </a:p>
        </p:txBody>
      </p:sp>
      <p:sp>
        <p:nvSpPr>
          <p:cNvPr id="3" name="Content Placeholder 2"/>
          <p:cNvSpPr>
            <a:spLocks noGrp="1"/>
          </p:cNvSpPr>
          <p:nvPr>
            <p:ph idx="1"/>
          </p:nvPr>
        </p:nvSpPr>
        <p:spPr/>
        <p:txBody>
          <a:bodyPr>
            <a:normAutofit/>
          </a:bodyPr>
          <a:lstStyle/>
          <a:p>
            <a:pPr marL="0" indent="0">
              <a:buNone/>
            </a:pPr>
            <a:r>
              <a:rPr lang="en-GB" dirty="0" smtClean="0"/>
              <a:t>These themes are statutory and parents cannot withdraw their child from these lessons.</a:t>
            </a:r>
          </a:p>
          <a:p>
            <a:pPr marL="0" indent="0">
              <a:buNone/>
            </a:pPr>
            <a:endParaRPr lang="en-GB" dirty="0" smtClean="0"/>
          </a:p>
          <a:p>
            <a:pPr marL="0" indent="0">
              <a:buNone/>
            </a:pPr>
            <a:r>
              <a:rPr lang="en-GB" dirty="0" smtClean="0"/>
              <a:t>Parents also cannot withdraw their child from aspects of RSE/relationships Education which are covered as part of the statutory science curriculum</a:t>
            </a:r>
          </a:p>
          <a:p>
            <a:endParaRPr lang="en-GB" dirty="0"/>
          </a:p>
        </p:txBody>
      </p:sp>
      <p:pic>
        <p:nvPicPr>
          <p:cNvPr id="4" name="Picture 2" descr="St Luke's School"/>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882746" y="5180157"/>
            <a:ext cx="1143000" cy="14763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244934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Right to withdraw</a:t>
            </a:r>
            <a:endParaRPr lang="en-GB" dirty="0"/>
          </a:p>
        </p:txBody>
      </p:sp>
      <p:sp>
        <p:nvSpPr>
          <p:cNvPr id="3" name="Content Placeholder 2"/>
          <p:cNvSpPr>
            <a:spLocks noGrp="1"/>
          </p:cNvSpPr>
          <p:nvPr>
            <p:ph idx="1"/>
          </p:nvPr>
        </p:nvSpPr>
        <p:spPr/>
        <p:txBody>
          <a:bodyPr>
            <a:normAutofit/>
          </a:bodyPr>
          <a:lstStyle/>
          <a:p>
            <a:r>
              <a:rPr lang="en-GB" dirty="0" smtClean="0"/>
              <a:t>Sex Education is not statutory in all settings.</a:t>
            </a:r>
            <a:endParaRPr lang="en-GB" dirty="0"/>
          </a:p>
          <a:p>
            <a:r>
              <a:rPr lang="en-GB" dirty="0" smtClean="0"/>
              <a:t>Parents have the right to request that their child be withdrawn from some or all of sex education delivered as part of statutory RSE. This right becomes that of the child 3 terms before their 16</a:t>
            </a:r>
            <a:r>
              <a:rPr lang="en-GB" baseline="30000" dirty="0" smtClean="0"/>
              <a:t>th</a:t>
            </a:r>
            <a:r>
              <a:rPr lang="en-GB" dirty="0" smtClean="0"/>
              <a:t> birthday</a:t>
            </a:r>
          </a:p>
          <a:p>
            <a:r>
              <a:rPr lang="en-GB" dirty="0" smtClean="0"/>
              <a:t>Remember children can not be withdrawn from RSE/relationships Education which are covered as part of the statutory science curriculum</a:t>
            </a:r>
            <a:endParaRPr lang="en-GB" dirty="0"/>
          </a:p>
          <a:p>
            <a:r>
              <a:rPr lang="en-GB" dirty="0" smtClean="0"/>
              <a:t>At St Luke’s we do not teach sex education that goes beyond the national curriculum for science. </a:t>
            </a:r>
          </a:p>
          <a:p>
            <a:pPr marL="0" indent="0">
              <a:buNone/>
            </a:pPr>
            <a:endParaRPr lang="en-GB" dirty="0" smtClean="0"/>
          </a:p>
          <a:p>
            <a:endParaRPr lang="en-GB" dirty="0"/>
          </a:p>
        </p:txBody>
      </p:sp>
      <p:pic>
        <p:nvPicPr>
          <p:cNvPr id="4" name="Picture 2" descr="St Luke's School"/>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882746" y="5180157"/>
            <a:ext cx="1143000" cy="14763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0176731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735</TotalTime>
  <Words>2329</Words>
  <Application>Microsoft Office PowerPoint</Application>
  <PresentationFormat>Widescreen</PresentationFormat>
  <Paragraphs>324</Paragraphs>
  <Slides>26</Slides>
  <Notes>24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26</vt:i4>
      </vt:variant>
    </vt:vector>
  </HeadingPairs>
  <TitlesOfParts>
    <vt:vector size="31" baseType="lpstr">
      <vt:lpstr>Arial</vt:lpstr>
      <vt:lpstr>Calibri</vt:lpstr>
      <vt:lpstr>Calibri Light</vt:lpstr>
      <vt:lpstr>Times New Roman</vt:lpstr>
      <vt:lpstr>Office Theme</vt:lpstr>
      <vt:lpstr>Relationships, Sex and Health Education </vt:lpstr>
      <vt:lpstr>Meet the PSD team</vt:lpstr>
      <vt:lpstr>New Guidance for schools</vt:lpstr>
      <vt:lpstr>What do you know about the new guidance? </vt:lpstr>
      <vt:lpstr>What has to be covered?</vt:lpstr>
      <vt:lpstr>What has to be covered?</vt:lpstr>
      <vt:lpstr>What has to be covered?</vt:lpstr>
      <vt:lpstr>What has to be covered?</vt:lpstr>
      <vt:lpstr>Right to withdraw</vt:lpstr>
      <vt:lpstr>LGBT inclusive lessons</vt:lpstr>
      <vt:lpstr>LGBT inclusive lessons</vt:lpstr>
      <vt:lpstr>What would you expect to be covered as part of RSE?</vt:lpstr>
      <vt:lpstr>Why is RSE important for our pupils</vt:lpstr>
      <vt:lpstr>Making RSE relevant to our learners</vt:lpstr>
      <vt:lpstr>Safeguarding and relationships</vt:lpstr>
      <vt:lpstr>Themes and Topic Areas</vt:lpstr>
      <vt:lpstr>Six Themes of our PSD curriculum framework</vt:lpstr>
      <vt:lpstr>Self – Awareness Topic Areas</vt:lpstr>
      <vt:lpstr>Self Care, Support and Safety Topic Areas</vt:lpstr>
      <vt:lpstr>Managing Feelings Topic Areas</vt:lpstr>
      <vt:lpstr>Changing and Growing Topic Areas</vt:lpstr>
      <vt:lpstr>Changing and Growing Topic Areas</vt:lpstr>
      <vt:lpstr>Healthy LifestylesTopic Areas</vt:lpstr>
      <vt:lpstr>The World I Live In Topic Areas</vt:lpstr>
      <vt:lpstr>Qualifications</vt:lpstr>
      <vt:lpstr>Further Information</vt:lpstr>
    </vt:vector>
  </TitlesOfParts>
  <Company>HfL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Relationships, Sex and Health Education</dc:title>
  <dc:creator>Rachel Andrew</dc:creator>
  <cp:lastModifiedBy>Stephen Hoult-Allen</cp:lastModifiedBy>
  <cp:revision>55</cp:revision>
  <dcterms:created xsi:type="dcterms:W3CDTF">2020-07-10T09:49:57Z</dcterms:created>
  <dcterms:modified xsi:type="dcterms:W3CDTF">2021-02-15T11:24:45Z</dcterms:modified>
</cp:coreProperties>
</file>